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03" r:id="rId3"/>
    <p:sldId id="285" r:id="rId4"/>
    <p:sldId id="335" r:id="rId5"/>
    <p:sldId id="321" r:id="rId6"/>
    <p:sldId id="336" r:id="rId7"/>
    <p:sldId id="337" r:id="rId8"/>
    <p:sldId id="338" r:id="rId9"/>
    <p:sldId id="275" r:id="rId10"/>
    <p:sldId id="339" r:id="rId11"/>
    <p:sldId id="340" r:id="rId12"/>
    <p:sldId id="287" r:id="rId13"/>
    <p:sldId id="286" r:id="rId14"/>
    <p:sldId id="304" r:id="rId15"/>
    <p:sldId id="288" r:id="rId16"/>
    <p:sldId id="319" r:id="rId17"/>
    <p:sldId id="302" r:id="rId18"/>
    <p:sldId id="323" r:id="rId19"/>
    <p:sldId id="324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</p:sldIdLst>
  <p:sldSz cx="12192000" cy="75755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CC"/>
    <a:srgbClr val="EAB3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 varScale="1">
        <p:scale>
          <a:sx n="77" d="100"/>
          <a:sy n="77" d="100"/>
        </p:scale>
        <p:origin x="108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348420"/>
            <a:ext cx="10363200" cy="159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4242308"/>
            <a:ext cx="8534400" cy="1893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52A5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52A5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742376"/>
            <a:ext cx="5303520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742376"/>
            <a:ext cx="5303520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52A5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BB9DB8-B93A-412B-A24F-2AFF1D41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7045261"/>
            <a:ext cx="2804160" cy="276999"/>
          </a:xfrm>
        </p:spPr>
        <p:txBody>
          <a:bodyPr/>
          <a:lstStyle/>
          <a:p>
            <a:fld id="{21BE1EF2-08A6-415B-88C0-9A86EA730D83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FF0C41-A78B-4B96-83DE-30DE16D61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280" y="7045261"/>
            <a:ext cx="390144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441084-3C5B-470B-B4E8-BB70634D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878" y="7084276"/>
            <a:ext cx="203834" cy="553998"/>
          </a:xfrm>
        </p:spPr>
        <p:txBody>
          <a:bodyPr/>
          <a:lstStyle/>
          <a:p>
            <a:fld id="{07A67866-CCD7-48A8-81FB-A734425DC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48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6441" y="1864816"/>
            <a:ext cx="10199116" cy="699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152A5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38041" y="1725961"/>
            <a:ext cx="5795009" cy="1525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7045261"/>
            <a:ext cx="3901440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7045261"/>
            <a:ext cx="2804160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88878" y="7084276"/>
            <a:ext cx="203834" cy="281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3044" y="6440220"/>
            <a:ext cx="29629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F417A"/>
                </a:solidFill>
                <a:latin typeface="Arial Black"/>
                <a:cs typeface="Arial Black"/>
              </a:rPr>
              <a:t>ЧЕЛЯБИНСКАЯ</a:t>
            </a:r>
            <a:r>
              <a:rPr sz="1600" spc="135" dirty="0">
                <a:solidFill>
                  <a:srgbClr val="1F417A"/>
                </a:solidFill>
                <a:latin typeface="Arial Black"/>
                <a:cs typeface="Arial Black"/>
              </a:rPr>
              <a:t> </a:t>
            </a:r>
            <a:r>
              <a:rPr sz="1600" spc="-20" dirty="0">
                <a:solidFill>
                  <a:srgbClr val="1F417A"/>
                </a:solidFill>
                <a:latin typeface="Arial Black"/>
                <a:cs typeface="Arial Black"/>
              </a:rPr>
              <a:t>ОБЛАСТЬ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3044" y="5746444"/>
            <a:ext cx="8250556" cy="5136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250" b="0" spc="50" dirty="0">
                <a:solidFill>
                  <a:srgbClr val="1F417A"/>
                </a:solidFill>
                <a:latin typeface="Arial Black"/>
                <a:cs typeface="Arial Black"/>
              </a:rPr>
              <a:t>ТОР СНЕЖИНСК и ТОР ОЗЁРСК</a:t>
            </a:r>
            <a:endParaRPr sz="3250" dirty="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2663" y="1961387"/>
            <a:ext cx="2877312" cy="3468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7969" y="348855"/>
            <a:ext cx="1446211" cy="53660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1000" y="230416"/>
            <a:ext cx="847344" cy="10850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BB1090-D960-49E0-88F6-A139C1011DD3}"/>
              </a:ext>
            </a:extLst>
          </p:cNvPr>
          <p:cNvSpPr txBox="1"/>
          <p:nvPr/>
        </p:nvSpPr>
        <p:spPr>
          <a:xfrm>
            <a:off x="838200" y="2794942"/>
            <a:ext cx="2877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Моногород Снежинск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52 099 жителей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Моногород Озёрск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86 692 жителей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82928A-8A2B-4A11-8562-F70ED48AD07D}"/>
              </a:ext>
            </a:extLst>
          </p:cNvPr>
          <p:cNvSpPr txBox="1"/>
          <p:nvPr/>
        </p:nvSpPr>
        <p:spPr>
          <a:xfrm>
            <a:off x="2765879" y="1483339"/>
            <a:ext cx="3698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</a:rPr>
              <a:t>Граничит с Свердловской областью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2C9E34C-5120-433C-8E30-9774D7FC1246}"/>
              </a:ext>
            </a:extLst>
          </p:cNvPr>
          <p:cNvSpPr/>
          <p:nvPr/>
        </p:nvSpPr>
        <p:spPr>
          <a:xfrm>
            <a:off x="3200400" y="2143704"/>
            <a:ext cx="123574" cy="11978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79D2F4E-CD49-46D5-BAA6-3238C9B9A1D7}"/>
              </a:ext>
            </a:extLst>
          </p:cNvPr>
          <p:cNvSpPr/>
          <p:nvPr/>
        </p:nvSpPr>
        <p:spPr>
          <a:xfrm>
            <a:off x="3130606" y="2307701"/>
            <a:ext cx="123574" cy="11978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6BD4A4-AEE1-FB93-9A3B-D71D3617D7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334" y="323982"/>
            <a:ext cx="847343" cy="11229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BBD1188-F220-404D-4968-E963DAF8A6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350732"/>
            <a:ext cx="923033" cy="11353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AEDC8-9395-2638-3E8F-100D4E970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E15B5E4-F23C-F4C4-EE14-C97047956677}"/>
              </a:ext>
            </a:extLst>
          </p:cNvPr>
          <p:cNvSpPr txBox="1"/>
          <p:nvPr/>
        </p:nvSpPr>
        <p:spPr>
          <a:xfrm>
            <a:off x="452960" y="473836"/>
            <a:ext cx="7319440" cy="5136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dirty="0"/>
              <a:t>ТОР «СНЕЖИНСК»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F1C095-E67A-1D05-02F9-F1D7C18F7D47}"/>
              </a:ext>
            </a:extLst>
          </p:cNvPr>
          <p:cNvSpPr txBox="1"/>
          <p:nvPr/>
        </p:nvSpPr>
        <p:spPr>
          <a:xfrm>
            <a:off x="452960" y="2286736"/>
            <a:ext cx="58779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4 резидента*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Инвестпроекты на 587,7 млн рублей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64 будущих рабочих места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58 фактически созданных на 01.01.2024г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A3705F-FB22-F5E3-E235-DDEBC25981C2}"/>
              </a:ext>
            </a:extLst>
          </p:cNvPr>
          <p:cNvSpPr txBox="1"/>
          <p:nvPr/>
        </p:nvSpPr>
        <p:spPr>
          <a:xfrm>
            <a:off x="484274" y="1312042"/>
            <a:ext cx="6093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56,4 млн. руб.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вложено инвестиций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492A3C-9146-85C8-8478-727C31549238}"/>
              </a:ext>
            </a:extLst>
          </p:cNvPr>
          <p:cNvSpPr txBox="1"/>
          <p:nvPr/>
        </p:nvSpPr>
        <p:spPr>
          <a:xfrm>
            <a:off x="473837" y="4199981"/>
            <a:ext cx="10791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азовые специализации отсутствуют</a:t>
            </a:r>
          </a:p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Размещены к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омпании с различными видами экономической деятельности и инвестиционными проектами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FF741B-C49A-B91D-A4ED-F22D78096E37}"/>
              </a:ext>
            </a:extLst>
          </p:cNvPr>
          <p:cNvSpPr txBox="1"/>
          <p:nvPr/>
        </p:nvSpPr>
        <p:spPr>
          <a:xfrm>
            <a:off x="484274" y="5226033"/>
            <a:ext cx="11320463" cy="125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Создание производства специальных машин и оборудования; 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Разработка, модернизация и изготовление  машин мокрого волочения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свивочных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канатных машин;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Реализация вычислительных мощностей: ЦОД;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Создание и реализация цифрового продукта Волна.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4A1611-EAA7-34D4-8454-C102B4199C90}"/>
              </a:ext>
            </a:extLst>
          </p:cNvPr>
          <p:cNvSpPr txBox="1"/>
          <p:nvPr/>
        </p:nvSpPr>
        <p:spPr>
          <a:xfrm>
            <a:off x="501498" y="6585061"/>
            <a:ext cx="111890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</a:rPr>
              <a:t>* </a:t>
            </a:r>
            <a:r>
              <a:rPr lang="ru-RU" sz="1400" b="1" i="0" dirty="0">
                <a:effectLst/>
                <a:latin typeface="Arial" panose="020B0604020202020204" pitchFamily="34" charset="0"/>
              </a:rPr>
              <a:t>Сведения о резидентах ТОР «Снежинск» по состоянию на 01.01.2024г. в Приложении 2</a:t>
            </a:r>
            <a:endParaRPr lang="ru-RU" sz="14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046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60373-03E3-D918-2537-9B4C526A8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A523EAF-CCE5-ACF7-A0F9-883D3341F9BF}"/>
              </a:ext>
            </a:extLst>
          </p:cNvPr>
          <p:cNvSpPr txBox="1"/>
          <p:nvPr/>
        </p:nvSpPr>
        <p:spPr>
          <a:xfrm>
            <a:off x="452960" y="473836"/>
            <a:ext cx="7319440" cy="5136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dirty="0"/>
              <a:t>ТОР «ОЗЁРСК»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424B6A-F61B-C79D-DDC1-3FED198FFBD2}"/>
              </a:ext>
            </a:extLst>
          </p:cNvPr>
          <p:cNvSpPr txBox="1"/>
          <p:nvPr/>
        </p:nvSpPr>
        <p:spPr>
          <a:xfrm>
            <a:off x="452960" y="1745487"/>
            <a:ext cx="58779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6 резидентов*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Инвестпроекты на 457,4 млн рублей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239 будущих рабочих мест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83 фактически созданных на 01.01.2024г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FB47DF-9866-77D5-6C8B-3A27C10DC22A}"/>
              </a:ext>
            </a:extLst>
          </p:cNvPr>
          <p:cNvSpPr txBox="1"/>
          <p:nvPr/>
        </p:nvSpPr>
        <p:spPr>
          <a:xfrm>
            <a:off x="484274" y="1312042"/>
            <a:ext cx="6093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350 млн. руб.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вложено инвестиций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8FA001-5F44-D594-E0D4-2544932714BC}"/>
              </a:ext>
            </a:extLst>
          </p:cNvPr>
          <p:cNvSpPr txBox="1"/>
          <p:nvPr/>
        </p:nvSpPr>
        <p:spPr>
          <a:xfrm>
            <a:off x="490537" y="3446509"/>
            <a:ext cx="10791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Базовые специализации отсутствуют</a:t>
            </a:r>
          </a:p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Размещены компании с различными видами экономической деятельности и инвестиционными проектами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5EA71C-6727-981A-5B1A-0F58853044D3}"/>
              </a:ext>
            </a:extLst>
          </p:cNvPr>
          <p:cNvSpPr txBox="1"/>
          <p:nvPr/>
        </p:nvSpPr>
        <p:spPr>
          <a:xfrm>
            <a:off x="484274" y="4369839"/>
            <a:ext cx="11320463" cy="2646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производства полимерных композиций; 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производства цветных металлов и сплавов;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Создание завода по высокотехнологичному производству модулей адаптивных подвесок транспортных средств нового принципа действия;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Разработка и изготовление уникального оборудования для буровзрывных работ в нефтегазовой, горнодобывающей, строительной отраслях;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регионального центра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облучательных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технологи;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Производство нестандартного категорийного оборудования.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8C4939-D36E-DF0A-AEC9-82D6DD7F8C82}"/>
              </a:ext>
            </a:extLst>
          </p:cNvPr>
          <p:cNvSpPr txBox="1"/>
          <p:nvPr/>
        </p:nvSpPr>
        <p:spPr>
          <a:xfrm>
            <a:off x="582333" y="7235110"/>
            <a:ext cx="111890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</a:rPr>
              <a:t>* </a:t>
            </a:r>
            <a:r>
              <a:rPr lang="ru-RU" sz="1400" b="1" i="0" dirty="0">
                <a:effectLst/>
                <a:latin typeface="Arial" panose="020B0604020202020204" pitchFamily="34" charset="0"/>
              </a:rPr>
              <a:t>Сведения о резидентах ТОР «Озёрск» по состоянию на 01.01.2024г. в Приложении 2</a:t>
            </a:r>
            <a:endParaRPr lang="ru-RU" sz="14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5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ADED25D-FBCF-43CB-9443-0FF57C1D4FD9}"/>
              </a:ext>
            </a:extLst>
          </p:cNvPr>
          <p:cNvSpPr txBox="1"/>
          <p:nvPr/>
        </p:nvSpPr>
        <p:spPr>
          <a:xfrm>
            <a:off x="452960" y="192548"/>
            <a:ext cx="11286080" cy="1526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dirty="0"/>
              <a:t>ТОР «ОЗЁРСК» И «ТОР СНЕЖИНСК». </a:t>
            </a:r>
          </a:p>
          <a:p>
            <a:r>
              <a:rPr lang="ru-RU" dirty="0"/>
              <a:t>ИНВЕСТИЦИОННЫЕ ПРОЕКТЫ, РЕАЛИЗУЕМЫЕ НА ТЕРРИТОРИЯХ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ABE243-73BA-43C5-AD18-38E8A00AF1A9}"/>
              </a:ext>
            </a:extLst>
          </p:cNvPr>
          <p:cNvSpPr txBox="1"/>
          <p:nvPr/>
        </p:nvSpPr>
        <p:spPr>
          <a:xfrm>
            <a:off x="452960" y="2036425"/>
            <a:ext cx="38904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ООО «ЗКС»</a:t>
            </a:r>
            <a:endParaRPr lang="ru-RU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Расширение и модернизация производства керамической плитки;</a:t>
            </a: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Объём финансирования – 400 млн. руб.;</a:t>
            </a: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Кол-во новых рабочих мест – 11;</a:t>
            </a: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 реализации – 2019-2024.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6B714B-32CC-18CA-23FC-AA30B7DB77AB}"/>
              </a:ext>
            </a:extLst>
          </p:cNvPr>
          <p:cNvSpPr txBox="1"/>
          <p:nvPr/>
        </p:nvSpPr>
        <p:spPr>
          <a:xfrm>
            <a:off x="452960" y="3800152"/>
            <a:ext cx="389044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ООО «</a:t>
            </a:r>
            <a:r>
              <a:rPr lang="ru-RU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ЦветМетСервис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ru-RU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Производство цветных металлов и сплавов;</a:t>
            </a: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Объём финансирования – 160,5 млн. руб.;</a:t>
            </a: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Кол-во новых рабочих мест – 57;</a:t>
            </a: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 реализации – 2019-2029.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670A7-E4BB-297F-6F5D-5320E37A27BD}"/>
              </a:ext>
            </a:extLst>
          </p:cNvPr>
          <p:cNvSpPr txBox="1"/>
          <p:nvPr/>
        </p:nvSpPr>
        <p:spPr>
          <a:xfrm>
            <a:off x="452960" y="5659453"/>
            <a:ext cx="389044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АНО "Дирекция социальных и спортивных объектов</a:t>
            </a:r>
          </a:p>
          <a:p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Создание и эксплуатация имущественного комплекса "Ледовая арена;</a:t>
            </a: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Объём финансирования – 102,7 млн. руб.;</a:t>
            </a: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Кол-во новых рабочих мест – 53;</a:t>
            </a: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 реализации – 2018-2024.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5E8667-1451-D422-C7A7-8AB5ED4703D3}"/>
              </a:ext>
            </a:extLst>
          </p:cNvPr>
          <p:cNvSpPr txBox="1"/>
          <p:nvPr/>
        </p:nvSpPr>
        <p:spPr>
          <a:xfrm>
            <a:off x="6096000" y="2036425"/>
            <a:ext cx="38904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ООО РЦОТ «Эра»</a:t>
            </a:r>
          </a:p>
          <a:p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Создание регионального центра </a:t>
            </a:r>
            <a:r>
              <a:rPr lang="ru-RU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облучательных</a:t>
            </a: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технологий;</a:t>
            </a: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Объём финансирования – 260 млн. руб.;</a:t>
            </a: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Кол-во новых рабочих мест – 32;</a:t>
            </a: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 реализации – 2020-2030.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E5DA9-AA3F-091D-6A60-4166CA100492}"/>
              </a:ext>
            </a:extLst>
          </p:cNvPr>
          <p:cNvSpPr txBox="1"/>
          <p:nvPr/>
        </p:nvSpPr>
        <p:spPr>
          <a:xfrm>
            <a:off x="6096000" y="3800152"/>
            <a:ext cx="389044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ООО «Уральский маслозавод», ООО «Астория-М»</a:t>
            </a:r>
          </a:p>
          <a:p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Строительство завода по производству плавленых сыров;</a:t>
            </a: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Объём финансирования – 397 млн. руб.;</a:t>
            </a: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Кол-во новых рабочих мест – 42;</a:t>
            </a: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 реализации – 2021 - 2026.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84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ADED25D-FBCF-43CB-9443-0FF57C1D4FD9}"/>
              </a:ext>
            </a:extLst>
          </p:cNvPr>
          <p:cNvSpPr txBox="1"/>
          <p:nvPr/>
        </p:nvSpPr>
        <p:spPr>
          <a:xfrm>
            <a:off x="452960" y="473836"/>
            <a:ext cx="9986440" cy="10137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dirty="0"/>
              <a:t>МЕРЫ ПОДДЕРЖКИ ДЛЯ РЕЗИДЕНТОВ ТОР «СНЕЖИНСК» И ТОР «ОЗЁРСК»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519443-BC80-4B3C-948F-7BF59BB8847A}"/>
              </a:ext>
            </a:extLst>
          </p:cNvPr>
          <p:cNvSpPr txBox="1"/>
          <p:nvPr/>
        </p:nvSpPr>
        <p:spPr>
          <a:xfrm>
            <a:off x="702501" y="2172657"/>
            <a:ext cx="11125200" cy="202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льготы по налогу на прибыль в региональный бюджет – 0% в течение 5 лет</a:t>
            </a:r>
            <a:b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момента получения прибыли, 10% следующие 5 лет. (Закон Челябинской области от 28.11.2016 г. № 453-З «О снижении налоговой ставки налога на прибыль организаций для отдельных категорий налогоплательщиков»);</a:t>
            </a:r>
          </a:p>
          <a:p>
            <a:pPr>
              <a:spcAft>
                <a:spcPts val="800"/>
              </a:spcAft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освобождение от уплаты регионального налога на имущество организации </a:t>
            </a:r>
            <a:b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течении 5 лет, в течении последующих 5 лет сумма налога уменьшается на 50%. (Закон Челябинской области от 03.11.2022 г. № 699-ЗО «О налоге на имущество организаций»);</a:t>
            </a:r>
          </a:p>
          <a:p>
            <a:pPr>
              <a:spcAft>
                <a:spcPts val="800"/>
              </a:spcAft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применение налоговой ставки </a:t>
            </a: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0 % по земельному налогу до 10 лет.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CA8C9D-4E08-4A4E-9F1E-70F023F6DF7D}"/>
              </a:ext>
            </a:extLst>
          </p:cNvPr>
          <p:cNvSpPr txBox="1"/>
          <p:nvPr/>
        </p:nvSpPr>
        <p:spPr>
          <a:xfrm>
            <a:off x="702501" y="4878805"/>
            <a:ext cx="79498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Условия предоставления резидентам ТОР преференции:</a:t>
            </a:r>
          </a:p>
          <a:p>
            <a:pPr algn="just"/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объем капитальных вложений – от 2,5 млн рублей</a:t>
            </a:r>
          </a:p>
          <a:p>
            <a:pPr algn="just"/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количество создаваемых рабочих мест – от 10</a:t>
            </a:r>
          </a:p>
          <a:p>
            <a:pPr algn="just"/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соответствие ОКВЭД.</a:t>
            </a:r>
          </a:p>
        </p:txBody>
      </p:sp>
    </p:spTree>
    <p:extLst>
      <p:ext uri="{BB962C8B-B14F-4D97-AF65-F5344CB8AC3E}">
        <p14:creationId xmlns:p14="http://schemas.microsoft.com/office/powerpoint/2010/main" val="1544446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ADED25D-FBCF-43CB-9443-0FF57C1D4FD9}"/>
              </a:ext>
            </a:extLst>
          </p:cNvPr>
          <p:cNvSpPr txBox="1"/>
          <p:nvPr/>
        </p:nvSpPr>
        <p:spPr>
          <a:xfrm>
            <a:off x="452960" y="473836"/>
            <a:ext cx="10519840" cy="10137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dirty="0"/>
              <a:t>ФИНАНСОВЫЕ МЕРЫ ПОДДЕРЖКИ ВЭБ.РФ ДЛЯ МОНОГОРОДОВ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10DE1F0-5682-4F8F-9995-8D2B35E9D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592388"/>
              </p:ext>
            </p:extLst>
          </p:nvPr>
        </p:nvGraphicFramePr>
        <p:xfrm>
          <a:off x="762000" y="1896352"/>
          <a:ext cx="11049001" cy="4419601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1952160">
                  <a:extLst>
                    <a:ext uri="{9D8B030D-6E8A-4147-A177-3AD203B41FA5}">
                      <a16:colId xmlns:a16="http://schemas.microsoft.com/office/drawing/2014/main" val="1674072389"/>
                    </a:ext>
                  </a:extLst>
                </a:gridCol>
                <a:gridCol w="1950269">
                  <a:extLst>
                    <a:ext uri="{9D8B030D-6E8A-4147-A177-3AD203B41FA5}">
                      <a16:colId xmlns:a16="http://schemas.microsoft.com/office/drawing/2014/main" val="3794540351"/>
                    </a:ext>
                  </a:extLst>
                </a:gridCol>
                <a:gridCol w="1496280">
                  <a:extLst>
                    <a:ext uri="{9D8B030D-6E8A-4147-A177-3AD203B41FA5}">
                      <a16:colId xmlns:a16="http://schemas.microsoft.com/office/drawing/2014/main" val="4194171709"/>
                    </a:ext>
                  </a:extLst>
                </a:gridCol>
                <a:gridCol w="1877441">
                  <a:extLst>
                    <a:ext uri="{9D8B030D-6E8A-4147-A177-3AD203B41FA5}">
                      <a16:colId xmlns:a16="http://schemas.microsoft.com/office/drawing/2014/main" val="100617846"/>
                    </a:ext>
                  </a:extLst>
                </a:gridCol>
                <a:gridCol w="1877441">
                  <a:extLst>
                    <a:ext uri="{9D8B030D-6E8A-4147-A177-3AD203B41FA5}">
                      <a16:colId xmlns:a16="http://schemas.microsoft.com/office/drawing/2014/main" val="2849736175"/>
                    </a:ext>
                  </a:extLst>
                </a:gridCol>
                <a:gridCol w="1895410">
                  <a:extLst>
                    <a:ext uri="{9D8B030D-6E8A-4147-A177-3AD203B41FA5}">
                      <a16:colId xmlns:a16="http://schemas.microsoft.com/office/drawing/2014/main" val="3425439612"/>
                    </a:ext>
                  </a:extLst>
                </a:gridCol>
              </a:tblGrid>
              <a:tr h="973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ФИНАНСОВЫЕ МЕРЫ ПОДДЕРЖКИ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90" marR="36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ВИД ПРОДУКТА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90" marR="3679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УСЛОВИЯ ПРОДУКТА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90" marR="367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616448"/>
                  </a:ext>
                </a:extLst>
              </a:tr>
              <a:tr h="104742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Возвратное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финансирование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(кредит)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90" marR="36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От 5 млн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до 1 млрд. рублей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90" marR="36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5 – 1000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(</a:t>
                      </a:r>
                      <a:r>
                        <a:rPr lang="ru-RU" sz="1400" dirty="0" err="1">
                          <a:effectLst/>
                        </a:rPr>
                        <a:t>CapEx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90" marR="36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годовых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90" marR="36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под гарантию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(Банк*, КМСП**)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90" marR="367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финансирование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не более 80%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от стоимости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90" marR="36790" marT="0" marB="0" anchor="ctr"/>
                </a:tc>
                <a:extLst>
                  <a:ext uri="{0D108BD9-81ED-4DB2-BD59-A6C34878D82A}">
                    <a16:rowId xmlns:a16="http://schemas.microsoft.com/office/drawing/2014/main" val="1938245013"/>
                  </a:ext>
                </a:extLst>
              </a:tr>
              <a:tr h="1047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От 250 млн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до 1 млрд. рублей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90" marR="36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250 – 1000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(CapEx)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90" marR="36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5%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годовых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90" marR="36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залоги/гарантии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90" marR="367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702672"/>
                  </a:ext>
                </a:extLst>
              </a:tr>
              <a:tr h="13508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Безвозвратное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финансирование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90" marR="36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Инфраструктура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для новых проектов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90" marR="367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до 750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(CapEx)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90" marR="3679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до 95% от стоимости инфраструктуры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90" marR="367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45941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F3417E4-7357-4D85-9F4F-191E4078F7FB}"/>
              </a:ext>
            </a:extLst>
          </p:cNvPr>
          <p:cNvSpPr txBox="1"/>
          <p:nvPr/>
        </p:nvSpPr>
        <p:spPr>
          <a:xfrm>
            <a:off x="762000" y="6530975"/>
            <a:ext cx="9677398" cy="76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*Входит в Перечень системно значимых кредитных организаций Банка России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**Корпорация МСП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453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ADED25D-FBCF-43CB-9443-0FF57C1D4FD9}"/>
              </a:ext>
            </a:extLst>
          </p:cNvPr>
          <p:cNvSpPr txBox="1"/>
          <p:nvPr/>
        </p:nvSpPr>
        <p:spPr>
          <a:xfrm>
            <a:off x="389792" y="507412"/>
            <a:ext cx="6773008" cy="10137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dirty="0"/>
              <a:t>ПОТЕНЦИАЛ СВЕРДЛОВСКОЙ ОБЛАСТИ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8602F4-B819-4758-9E53-261D60644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982301"/>
            <a:ext cx="11963401" cy="56154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423C65-8206-41DE-8F86-6472E24175BC}"/>
              </a:ext>
            </a:extLst>
          </p:cNvPr>
          <p:cNvSpPr txBox="1"/>
          <p:nvPr/>
        </p:nvSpPr>
        <p:spPr>
          <a:xfrm>
            <a:off x="304800" y="3768980"/>
            <a:ext cx="2057400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0" i="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Helvetica" panose="020B0604020202020204" pitchFamily="34" charset="0"/>
              </a:rPr>
              <a:t>Нижнесергинский район</a:t>
            </a:r>
          </a:p>
          <a:p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  <a:latin typeface="Helvetica" panose="020B0604020202020204" pitchFamily="34" charset="0"/>
            </a:endParaRPr>
          </a:p>
          <a:p>
            <a: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anose="020B0604020202020204" pitchFamily="34" charset="0"/>
              </a:rPr>
              <a:t>12 предприятий с выручкой </a:t>
            </a:r>
            <a:r>
              <a:rPr lang="en-US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anose="020B0604020202020204" pitchFamily="34" charset="0"/>
              </a:rPr>
              <a:t>&gt;</a:t>
            </a:r>
            <a: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anose="020B0604020202020204" pitchFamily="34" charset="0"/>
              </a:rPr>
              <a:t>100 </a:t>
            </a:r>
            <a:r>
              <a:rPr lang="ru-RU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Helvetica" panose="020B0604020202020204" pitchFamily="34" charset="0"/>
              </a:rPr>
              <a:t>млн.р</a:t>
            </a:r>
            <a: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Helvetica" panose="020B0604020202020204" pitchFamily="34" charset="0"/>
              </a:rPr>
              <a:t>./год</a:t>
            </a: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6954F4-CD74-4CA3-964C-AE8FB64F6178}"/>
              </a:ext>
            </a:extLst>
          </p:cNvPr>
          <p:cNvSpPr txBox="1"/>
          <p:nvPr/>
        </p:nvSpPr>
        <p:spPr>
          <a:xfrm>
            <a:off x="3826164" y="4292877"/>
            <a:ext cx="1397664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0" i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Helvetica" panose="020B0604020202020204" pitchFamily="34" charset="0"/>
              </a:defRPr>
            </a:lvl1pPr>
          </a:lstStyle>
          <a:p>
            <a:r>
              <a:rPr lang="ru-RU" dirty="0"/>
              <a:t>Полевской городской округ</a:t>
            </a:r>
          </a:p>
          <a:p>
            <a:endParaRPr lang="ru-RU" dirty="0"/>
          </a:p>
          <a:p>
            <a:r>
              <a:rPr lang="ru-RU" dirty="0"/>
              <a:t>55 предприятий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8041C1-C028-40C1-9E6E-98A42287EC9F}"/>
              </a:ext>
            </a:extLst>
          </p:cNvPr>
          <p:cNvSpPr txBox="1"/>
          <p:nvPr/>
        </p:nvSpPr>
        <p:spPr>
          <a:xfrm>
            <a:off x="3127332" y="2439500"/>
            <a:ext cx="1901868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0" i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Helvetica" panose="020B0604020202020204" pitchFamily="34" charset="0"/>
              </a:defRPr>
            </a:lvl1pPr>
          </a:lstStyle>
          <a:p>
            <a:r>
              <a:rPr lang="ru-RU" dirty="0"/>
              <a:t>Городской округ Ревда</a:t>
            </a:r>
          </a:p>
          <a:p>
            <a:endParaRPr lang="ru-RU" dirty="0"/>
          </a:p>
          <a:p>
            <a:r>
              <a:rPr lang="ru-RU" dirty="0"/>
              <a:t>29 предприятий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03940D-6EC8-4D9A-B049-91CE338CD9A8}"/>
              </a:ext>
            </a:extLst>
          </p:cNvPr>
          <p:cNvSpPr txBox="1"/>
          <p:nvPr/>
        </p:nvSpPr>
        <p:spPr>
          <a:xfrm>
            <a:off x="6019800" y="4119275"/>
            <a:ext cx="1397664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0" i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Helvetica" panose="020B0604020202020204" pitchFamily="34" charset="0"/>
              </a:defRPr>
            </a:lvl1pPr>
          </a:lstStyle>
          <a:p>
            <a:r>
              <a:rPr lang="ru-RU" dirty="0"/>
              <a:t>Сысертский городской округ</a:t>
            </a:r>
          </a:p>
          <a:p>
            <a:endParaRPr lang="ru-RU" dirty="0"/>
          </a:p>
          <a:p>
            <a:r>
              <a:rPr lang="ru-RU" dirty="0"/>
              <a:t>16 предприятий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920D6F-5C68-44D2-90A9-B991E634CBD1}"/>
              </a:ext>
            </a:extLst>
          </p:cNvPr>
          <p:cNvSpPr txBox="1"/>
          <p:nvPr/>
        </p:nvSpPr>
        <p:spPr>
          <a:xfrm>
            <a:off x="8077200" y="4374539"/>
            <a:ext cx="23622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0" i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Helvetica" panose="020B0604020202020204" pitchFamily="34" charset="0"/>
              </a:defRPr>
            </a:lvl1pPr>
          </a:lstStyle>
          <a:p>
            <a:r>
              <a:rPr lang="ru-RU" dirty="0"/>
              <a:t>Каменский городской округ</a:t>
            </a:r>
          </a:p>
          <a:p>
            <a:endParaRPr lang="ru-RU" dirty="0"/>
          </a:p>
          <a:p>
            <a:r>
              <a:rPr lang="ru-RU" dirty="0"/>
              <a:t>93 предприятия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23D1EB-45A0-4EED-A187-A6F70298B0A6}"/>
              </a:ext>
            </a:extLst>
          </p:cNvPr>
          <p:cNvSpPr txBox="1"/>
          <p:nvPr/>
        </p:nvSpPr>
        <p:spPr>
          <a:xfrm>
            <a:off x="7848600" y="691115"/>
            <a:ext cx="43434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1" dirty="0"/>
              <a:t>205 предприятий</a:t>
            </a:r>
          </a:p>
          <a:p>
            <a:r>
              <a:rPr lang="ru-RU" b="1" dirty="0"/>
              <a:t>с выручкой более 100 млн руб./год</a:t>
            </a:r>
          </a:p>
        </p:txBody>
      </p:sp>
    </p:spTree>
    <p:extLst>
      <p:ext uri="{BB962C8B-B14F-4D97-AF65-F5344CB8AC3E}">
        <p14:creationId xmlns:p14="http://schemas.microsoft.com/office/powerpoint/2010/main" val="3350899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ADED25D-FBCF-43CB-9443-0FF57C1D4FD9}"/>
              </a:ext>
            </a:extLst>
          </p:cNvPr>
          <p:cNvSpPr txBox="1"/>
          <p:nvPr/>
        </p:nvSpPr>
        <p:spPr>
          <a:xfrm>
            <a:off x="452960" y="473836"/>
            <a:ext cx="8767240" cy="5136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dirty="0"/>
              <a:t>ПЕРСПЕКТИВНЫЕ НИШИ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4B3E4-3DDF-42C2-8216-582C8A68F082}"/>
              </a:ext>
            </a:extLst>
          </p:cNvPr>
          <p:cNvSpPr txBox="1"/>
          <p:nvPr/>
        </p:nvSpPr>
        <p:spPr>
          <a:xfrm>
            <a:off x="5730656" y="1284514"/>
            <a:ext cx="6248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Объем инвестиций: 579,8 млн. руб. 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производства: более 100 тыс. кв.м. панелей и более 4 тыс. тонн металлоконструкций в год (основные. </a:t>
            </a:r>
            <a:b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Кадры: 113 человек.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CBD3B-C282-4752-9E9A-4578A0E297FD}"/>
              </a:ext>
            </a:extLst>
          </p:cNvPr>
          <p:cNvSpPr txBox="1"/>
          <p:nvPr/>
        </p:nvSpPr>
        <p:spPr>
          <a:xfrm>
            <a:off x="410162" y="1322184"/>
            <a:ext cx="5262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ПРЕДПРИЯТИЕ ПО ПРОИЗВОДСТВУ СТРОИТЕЛЬНЫХ МАТЕРИАЛОВ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МЕТАЛЛОКОНСТРУКЦИЙ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1CB4C0-F0AF-4EC1-A3FB-6B3831EBBE01}"/>
              </a:ext>
            </a:extLst>
          </p:cNvPr>
          <p:cNvSpPr txBox="1"/>
          <p:nvPr/>
        </p:nvSpPr>
        <p:spPr>
          <a:xfrm>
            <a:off x="410162" y="4168775"/>
            <a:ext cx="5262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/>
              <a:t>ГЛУБОКАЯ ПЕРЕРАБОТКА НЕДЕЛОВОЙ ДРЕВЕСИНЫ ПРОИЗВОДСТВО ОСП</a:t>
            </a:r>
          </a:p>
          <a:p>
            <a:r>
              <a:rPr lang="ru-RU" sz="1600" dirty="0"/>
              <a:t>(ДРЕВЕСНЫЙ ПЛИТНЫЙ МАТЕРИАЛ) И ПЕЛЛЕТ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32F5C9-C029-4CE4-ABCC-88AF93713618}"/>
              </a:ext>
            </a:extLst>
          </p:cNvPr>
          <p:cNvSpPr txBox="1"/>
          <p:nvPr/>
        </p:nvSpPr>
        <p:spPr>
          <a:xfrm>
            <a:off x="407030" y="2535350"/>
            <a:ext cx="52505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/>
              <a:t>ПРОИЗВОДСТВО КОМПЛЕКТУЮЩИХ И ИНСТРУМЕНТА ДЛЯ МАШИНОСТРОЕНИЯ,</a:t>
            </a:r>
          </a:p>
          <a:p>
            <a:r>
              <a:rPr lang="ru-RU" sz="1600" dirty="0"/>
              <a:t>ПРИБОРОСТРОЕНИЯ, МЕТАЛЛУРГИИ, ПИЩЕВОЙ ПРОМЫШЛЕННОСТИ,</a:t>
            </a:r>
          </a:p>
          <a:p>
            <a:r>
              <a:rPr lang="ru-RU" sz="1600" dirty="0"/>
              <a:t>ДОБЫВАЮЩЕЙ ПРОМЫШЛЕННОСТИ И Т. П.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9A84A1-662D-49F1-82E1-9F9DA9296F98}"/>
              </a:ext>
            </a:extLst>
          </p:cNvPr>
          <p:cNvSpPr txBox="1"/>
          <p:nvPr/>
        </p:nvSpPr>
        <p:spPr>
          <a:xfrm>
            <a:off x="5730655" y="2531460"/>
            <a:ext cx="61972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Объем инвестиций: 594,2 млн. </a:t>
            </a:r>
            <a:r>
              <a:rPr lang="ru-RU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руб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от 40 тыс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изделий ежегодно 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Кадры: 121 человек.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790838-8D1F-4F93-B446-E0928329FF5E}"/>
              </a:ext>
            </a:extLst>
          </p:cNvPr>
          <p:cNvSpPr txBox="1"/>
          <p:nvPr/>
        </p:nvSpPr>
        <p:spPr>
          <a:xfrm>
            <a:off x="5730655" y="3905754"/>
            <a:ext cx="62129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Объем инвестиций: 785,3 млн. руб.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Объем производства: 30 тыс. куб м плит и 3 тыс. тонн пеллет ежегодно.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Кадры: 82 человека.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D0407D-D72F-4393-8CB0-B9A81E6343FA}"/>
              </a:ext>
            </a:extLst>
          </p:cNvPr>
          <p:cNvSpPr txBox="1"/>
          <p:nvPr/>
        </p:nvSpPr>
        <p:spPr>
          <a:xfrm>
            <a:off x="407030" y="5248390"/>
            <a:ext cx="49311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ПРОИЗВОДСТВО МЕБЕЛИ ИЗ МАССИВА (В ТОМ ЧИСЛЕ ПРОИЗВОДСТВО</a:t>
            </a:r>
          </a:p>
          <a:p>
            <a:r>
              <a:rPr lang="ru-RU" dirty="0"/>
              <a:t>ЭЛЕМЕНТОВ МЕБЕЛИ ПОД ЗАКАЗ КРУПНЫХ МЕБЕЛЬНЫХ ПРЕДПРИЯТИЙ)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5A02C8-F677-4B1A-931A-16BDB03BF00D}"/>
              </a:ext>
            </a:extLst>
          </p:cNvPr>
          <p:cNvSpPr txBox="1"/>
          <p:nvPr/>
        </p:nvSpPr>
        <p:spPr>
          <a:xfrm>
            <a:off x="5730655" y="5248390"/>
            <a:ext cx="60939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Объем инвестиций: 405,4 млн. руб.</a:t>
            </a:r>
          </a:p>
          <a:p>
            <a:r>
              <a:rPr lang="ru-RU" dirty="0"/>
              <a:t>более 82,5 тыс. изделий и 750 тонн пеллет и наполнителей ежегодно</a:t>
            </a:r>
          </a:p>
          <a:p>
            <a:r>
              <a:rPr lang="ru-RU" dirty="0"/>
              <a:t>Кадры: 91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402157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ADED25D-FBCF-43CB-9443-0FF57C1D4FD9}"/>
              </a:ext>
            </a:extLst>
          </p:cNvPr>
          <p:cNvSpPr txBox="1"/>
          <p:nvPr/>
        </p:nvSpPr>
        <p:spPr>
          <a:xfrm>
            <a:off x="452960" y="473836"/>
            <a:ext cx="9757840" cy="5136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dirty="0"/>
              <a:t>12 ИНВЕСТИЦИОННЫХ ПЛОЩАДОК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A03139DB-1F79-4F85-A9B9-A6F72A28B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830301"/>
              </p:ext>
            </p:extLst>
          </p:nvPr>
        </p:nvGraphicFramePr>
        <p:xfrm>
          <a:off x="609600" y="1501775"/>
          <a:ext cx="11257831" cy="463804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644165">
                  <a:extLst>
                    <a:ext uri="{9D8B030D-6E8A-4147-A177-3AD203B41FA5}">
                      <a16:colId xmlns:a16="http://schemas.microsoft.com/office/drawing/2014/main" val="2157216144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527281480"/>
                    </a:ext>
                  </a:extLst>
                </a:gridCol>
                <a:gridCol w="4879866">
                  <a:extLst>
                    <a:ext uri="{9D8B030D-6E8A-4147-A177-3AD203B41FA5}">
                      <a16:colId xmlns:a16="http://schemas.microsoft.com/office/drawing/2014/main" val="271488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КОЛИЧЕСТВО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НАЗНАЧЕНИЕ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ИНФРАСТРУКТУРА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006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земельных участков</a:t>
                      </a:r>
                    </a:p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общей площадью  </a:t>
                      </a:r>
                    </a:p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 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 рекреацию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685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участок</a:t>
                      </a:r>
                    </a:p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общей площадью</a:t>
                      </a:r>
                    </a:p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sz="16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Производственное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Складское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Административное</a:t>
                      </a:r>
                    </a:p>
                    <a:p>
                      <a:pPr marL="0"/>
                      <a:endParaRPr lang="ru-RU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 / Электроснабжение / Газоснабжение / Водоснабжение</a:t>
                      </a:r>
                    </a:p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Точки подключения к инженерным сетям определяются проектом согласно расчётам и выданным техническим условиям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076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участок</a:t>
                      </a:r>
                    </a:p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размещения объектов предпринимательской деятельности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65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участок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 строительство спортивно-досугового комплекса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13077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F20BFC4-0A1B-4E81-8545-86943C0860E4}"/>
              </a:ext>
            </a:extLst>
          </p:cNvPr>
          <p:cNvSpPr txBox="1"/>
          <p:nvPr/>
        </p:nvSpPr>
        <p:spPr>
          <a:xfrm>
            <a:off x="501498" y="6759575"/>
            <a:ext cx="111890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dirty="0">
                <a:effectLst/>
                <a:latin typeface="Arial" panose="020B0604020202020204" pitchFamily="34" charset="0"/>
              </a:rPr>
              <a:t>Перечень площадок в Приложении 4</a:t>
            </a:r>
            <a:endParaRPr lang="ru-RU" sz="14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12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ADED25D-FBCF-43CB-9443-0FF57C1D4FD9}"/>
              </a:ext>
            </a:extLst>
          </p:cNvPr>
          <p:cNvSpPr txBox="1"/>
          <p:nvPr/>
        </p:nvSpPr>
        <p:spPr>
          <a:xfrm>
            <a:off x="381000" y="434975"/>
            <a:ext cx="6745266" cy="5136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dirty="0"/>
              <a:t>ИНВЕСТПЛОЩАДКА №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2A6229-C500-47F2-9F68-06003E684ED7}"/>
              </a:ext>
            </a:extLst>
          </p:cNvPr>
          <p:cNvSpPr txBox="1"/>
          <p:nvPr/>
        </p:nvSpPr>
        <p:spPr>
          <a:xfrm>
            <a:off x="7034408" y="4356687"/>
            <a:ext cx="4343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 20,3 га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г. Озерск, п.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Метлино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ул. Федорова, 68</a:t>
            </a:r>
          </a:p>
          <a:p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униципальная собственность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Земли населенных пунктов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74:13:1002006:152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BCABBF-5B9C-48D0-92FB-F5EEF8FC4626}"/>
              </a:ext>
            </a:extLst>
          </p:cNvPr>
          <p:cNvSpPr txBox="1"/>
          <p:nvPr/>
        </p:nvSpPr>
        <p:spPr>
          <a:xfrm>
            <a:off x="6997874" y="2082887"/>
            <a:ext cx="4038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Площадка для легкой и пищевой промышленности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Отсутствует подключение к сетям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(подключение возможно при подаче заявок в РСО)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8C82FD-0A12-C5A4-4E97-772233597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40" y="2111375"/>
            <a:ext cx="5836085" cy="39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47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2A6229-C500-47F2-9F68-06003E684ED7}"/>
              </a:ext>
            </a:extLst>
          </p:cNvPr>
          <p:cNvSpPr txBox="1"/>
          <p:nvPr/>
        </p:nvSpPr>
        <p:spPr>
          <a:xfrm>
            <a:off x="4881373" y="1260510"/>
            <a:ext cx="71582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Виды экономической деятельности, определенные для ТОСЭР "Озерск" постановлением Правительства РФ 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№ 113 от 06.02.2018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отсутствует подключение к сетям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(подключение возможно при подаче заявок в РСО)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BA6310-BA34-8629-7B89-5A5E59235BD2}"/>
              </a:ext>
            </a:extLst>
          </p:cNvPr>
          <p:cNvSpPr txBox="1"/>
          <p:nvPr/>
        </p:nvSpPr>
        <p:spPr>
          <a:xfrm>
            <a:off x="381000" y="434975"/>
            <a:ext cx="6745266" cy="5136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dirty="0"/>
              <a:t>ИНВЕСТПЛОЩАДКА №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76D7FB-1859-F062-E57D-0D4861566CA1}"/>
              </a:ext>
            </a:extLst>
          </p:cNvPr>
          <p:cNvSpPr txBox="1"/>
          <p:nvPr/>
        </p:nvSpPr>
        <p:spPr>
          <a:xfrm>
            <a:off x="533400" y="1260510"/>
            <a:ext cx="3886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 27,1987 га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г. Озерск, поселок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Новогорный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ул. Кыштымская, 10; </a:t>
            </a:r>
          </a:p>
          <a:p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униципальная собственность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Земли населенных пунктов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74:41:0000000:6652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234A91-3C79-98A0-FB1B-320715104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545913"/>
            <a:ext cx="6011114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7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65BC5D-B789-4105-9712-70920627C5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3"/>
          <a:stretch/>
        </p:blipFill>
        <p:spPr>
          <a:xfrm>
            <a:off x="0" y="2035175"/>
            <a:ext cx="10565778" cy="5540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9D2F11-1069-4E11-A168-577BEB31DD4C}"/>
              </a:ext>
            </a:extLst>
          </p:cNvPr>
          <p:cNvSpPr txBox="1"/>
          <p:nvPr/>
        </p:nvSpPr>
        <p:spPr>
          <a:xfrm>
            <a:off x="9296400" y="4915"/>
            <a:ext cx="2895600" cy="76020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sz="1600" dirty="0"/>
          </a:p>
          <a:p>
            <a:endParaRPr lang="ru-RU" sz="1600" b="1" dirty="0"/>
          </a:p>
          <a:p>
            <a:r>
              <a:rPr lang="ru-RU" sz="2000" b="1" dirty="0"/>
              <a:t>Перспективные специализации конурбации:</a:t>
            </a:r>
          </a:p>
          <a:p>
            <a:br>
              <a:rPr lang="ru-RU" sz="1600" dirty="0"/>
            </a:br>
            <a:endParaRPr lang="ru-RU" sz="1600" dirty="0"/>
          </a:p>
          <a:p>
            <a:r>
              <a:rPr lang="ru-RU" sz="1400" dirty="0"/>
              <a:t>- ядерная медицина, ядерные технологии обработки продукции; </a:t>
            </a:r>
          </a:p>
          <a:p>
            <a:endParaRPr lang="ru-RU" sz="1400" dirty="0"/>
          </a:p>
          <a:p>
            <a:r>
              <a:rPr lang="ru-RU" sz="1400" dirty="0"/>
              <a:t>- альтернативная энергетика;</a:t>
            </a:r>
          </a:p>
          <a:p>
            <a:br>
              <a:rPr lang="ru-RU" sz="1400" dirty="0"/>
            </a:br>
            <a:r>
              <a:rPr lang="ru-RU" sz="1400" dirty="0"/>
              <a:t>- высокотехнологичное производство накопителей энергии;</a:t>
            </a:r>
            <a:br>
              <a:rPr lang="ru-RU" sz="1400" dirty="0"/>
            </a:br>
            <a:endParaRPr lang="ru-RU" sz="1400" dirty="0"/>
          </a:p>
          <a:p>
            <a:r>
              <a:rPr lang="ru-RU" sz="1400" dirty="0"/>
              <a:t>- производство оборудования для нефтедобывающих предприятий;</a:t>
            </a:r>
            <a:br>
              <a:rPr lang="ru-RU" sz="1400" dirty="0"/>
            </a:br>
            <a:endParaRPr lang="ru-RU" sz="1400" dirty="0"/>
          </a:p>
          <a:p>
            <a:r>
              <a:rPr lang="ru-RU" sz="1400" dirty="0"/>
              <a:t>- производство электротехнического оборудования и приборостроение;</a:t>
            </a:r>
            <a:br>
              <a:rPr lang="ru-RU" sz="1400" dirty="0"/>
            </a:br>
            <a:endParaRPr lang="ru-RU" sz="1400" dirty="0"/>
          </a:p>
          <a:p>
            <a:r>
              <a:rPr lang="ru-RU" sz="1400" dirty="0"/>
              <a:t>- IT-технологии;</a:t>
            </a:r>
            <a:br>
              <a:rPr lang="ru-RU" sz="1400" dirty="0"/>
            </a:br>
            <a:endParaRPr lang="ru-RU" sz="1400" dirty="0"/>
          </a:p>
          <a:p>
            <a:pPr marL="285750" indent="-285750">
              <a:buFontTx/>
              <a:buChar char="-"/>
            </a:pPr>
            <a:r>
              <a:rPr lang="ru-RU" sz="1400" dirty="0"/>
              <a:t>туризм.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  <a:p>
            <a:pPr marL="285750" indent="-285750">
              <a:buFontTx/>
              <a:buChar char="-"/>
            </a:pPr>
            <a:endParaRPr lang="ru-RU" sz="1400" dirty="0"/>
          </a:p>
          <a:p>
            <a:pPr marL="285750" indent="-285750">
              <a:buFontTx/>
              <a:buChar char="-"/>
            </a:pPr>
            <a:endParaRPr lang="ru-RU" sz="1400" dirty="0"/>
          </a:p>
          <a:p>
            <a:pPr marL="285750" indent="-285750">
              <a:buFontTx/>
              <a:buChar char="-"/>
            </a:pP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0DBCC4-3011-457D-A075-2B86A045614C}"/>
              </a:ext>
            </a:extLst>
          </p:cNvPr>
          <p:cNvSpPr txBox="1"/>
          <p:nvPr/>
        </p:nvSpPr>
        <p:spPr>
          <a:xfrm>
            <a:off x="452960" y="473836"/>
            <a:ext cx="7090840" cy="10137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dirty="0"/>
              <a:t>ВХОДИТ В СОСТАВ «СЕВЕРНОЙ КОНУРБАЦИИ»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987116-A0F5-4ED4-AFEF-E32289552BC2}"/>
              </a:ext>
            </a:extLst>
          </p:cNvPr>
          <p:cNvSpPr txBox="1"/>
          <p:nvPr/>
        </p:nvSpPr>
        <p:spPr>
          <a:xfrm>
            <a:off x="462355" y="1487575"/>
            <a:ext cx="7110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Верхний Уфалей, Нязепетровск, Снежинск, Озёрск, Кыштым, Касли</a:t>
            </a:r>
          </a:p>
        </p:txBody>
      </p:sp>
    </p:spTree>
    <p:extLst>
      <p:ext uri="{BB962C8B-B14F-4D97-AF65-F5344CB8AC3E}">
        <p14:creationId xmlns:p14="http://schemas.microsoft.com/office/powerpoint/2010/main" val="2530612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D44C3-D150-589B-7F31-7E901549F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04CA51-8016-42B4-CCE3-8988021EA293}"/>
              </a:ext>
            </a:extLst>
          </p:cNvPr>
          <p:cNvSpPr txBox="1"/>
          <p:nvPr/>
        </p:nvSpPr>
        <p:spPr>
          <a:xfrm>
            <a:off x="4881373" y="1260510"/>
            <a:ext cx="71582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Виды экономической деятельности, определенные для ТОСЭР "Озерск" постановлением Правительства РФ 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№ 113 от 06.02.2018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отсутствует подключение к сетям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(подключение возможно при подаче заявок в РСО)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9F9075-A5A2-22D4-AAA6-6238C28A7B54}"/>
              </a:ext>
            </a:extLst>
          </p:cNvPr>
          <p:cNvSpPr txBox="1"/>
          <p:nvPr/>
        </p:nvSpPr>
        <p:spPr>
          <a:xfrm>
            <a:off x="381000" y="434975"/>
            <a:ext cx="6745266" cy="5136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dirty="0"/>
              <a:t>ИНВЕСТПЛОЩАДКА №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9ADC6-A0AD-199B-5138-D85F70CAB3A8}"/>
              </a:ext>
            </a:extLst>
          </p:cNvPr>
          <p:cNvSpPr txBox="1"/>
          <p:nvPr/>
        </p:nvSpPr>
        <p:spPr>
          <a:xfrm>
            <a:off x="228600" y="1260510"/>
            <a:ext cx="3886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 15,8512 га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г. Озерск, поселок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Новогорный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ул. Кыштымская, 11; </a:t>
            </a:r>
          </a:p>
          <a:p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униципальная собственность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Земли населенных пунктов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74:41:0000000:6651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3094E21-0931-FA03-5358-D98892F6C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422" y="3787775"/>
            <a:ext cx="7287156" cy="304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34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68340-2665-BF15-A28C-49F0FB434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EE1C77-DAB4-4FF0-53FE-EBDFC6A21A6D}"/>
              </a:ext>
            </a:extLst>
          </p:cNvPr>
          <p:cNvSpPr txBox="1"/>
          <p:nvPr/>
        </p:nvSpPr>
        <p:spPr>
          <a:xfrm>
            <a:off x="4881373" y="1260510"/>
            <a:ext cx="71582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Площадка для производства строительных материалов, деревообработки, для пищевой и легкой промышленности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отсутствует подключение к сетям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(подключение возможно при подаче заявок в РСО)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19F9A5-0F76-90D6-C05D-82E3126C4A46}"/>
              </a:ext>
            </a:extLst>
          </p:cNvPr>
          <p:cNvSpPr txBox="1"/>
          <p:nvPr/>
        </p:nvSpPr>
        <p:spPr>
          <a:xfrm>
            <a:off x="381000" y="434975"/>
            <a:ext cx="6745266" cy="5136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dirty="0"/>
              <a:t>ИНВЕСТПЛОЩАДКА №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C480F-C937-976A-3FB3-F2D3AF3DE231}"/>
              </a:ext>
            </a:extLst>
          </p:cNvPr>
          <p:cNvSpPr txBox="1"/>
          <p:nvPr/>
        </p:nvSpPr>
        <p:spPr>
          <a:xfrm>
            <a:off x="228600" y="1260510"/>
            <a:ext cx="3886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 13,2 га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г. Озерск, в 68 м на север от нежилого здания по Озерскому шоссе, 22, корпус 1, в городе Озерске; </a:t>
            </a:r>
          </a:p>
          <a:p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униципальная собственность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Земли населенных пунктов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F67434-C73C-5115-F9B1-FE4779E96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450" y="3322613"/>
            <a:ext cx="5973100" cy="406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59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86925-F16A-3020-0FAD-672FC6531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E7F3D4-7969-93D8-2740-B5C5281DB979}"/>
              </a:ext>
            </a:extLst>
          </p:cNvPr>
          <p:cNvSpPr txBox="1"/>
          <p:nvPr/>
        </p:nvSpPr>
        <p:spPr>
          <a:xfrm>
            <a:off x="4881373" y="1260510"/>
            <a:ext cx="71582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Площадка для производства строительных материалов, деревообработки, для пищевой и легкой промышленности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отсутствует подключение к сетям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(подключение возможно при подаче заявок в РСО)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970261-6A8B-2E29-A3FC-EB34262DCE69}"/>
              </a:ext>
            </a:extLst>
          </p:cNvPr>
          <p:cNvSpPr txBox="1"/>
          <p:nvPr/>
        </p:nvSpPr>
        <p:spPr>
          <a:xfrm>
            <a:off x="381000" y="434975"/>
            <a:ext cx="6745266" cy="5136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dirty="0"/>
              <a:t>ИНВЕСТПЛОЩАДКА №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91CDD3-46DF-60B9-ACDC-C759F50E9970}"/>
              </a:ext>
            </a:extLst>
          </p:cNvPr>
          <p:cNvSpPr txBox="1"/>
          <p:nvPr/>
        </p:nvSpPr>
        <p:spPr>
          <a:xfrm>
            <a:off x="228600" y="1260510"/>
            <a:ext cx="3886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 4,8 га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г. Озерск, в 2 м на юго-запад от производственной базы ООО «Вклад» по Озерскому шоссе, 12а; </a:t>
            </a:r>
          </a:p>
          <a:p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униципальная собственность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Земли населенных пунктов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B6CE77-D04D-8B95-3ECC-75F7B4A6D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521" y="3787775"/>
            <a:ext cx="7140958" cy="345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88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1C0EF-8A1A-45FF-9230-4617DD473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91B055-71A9-0ABC-6E33-E0648DF63333}"/>
              </a:ext>
            </a:extLst>
          </p:cNvPr>
          <p:cNvSpPr txBox="1"/>
          <p:nvPr/>
        </p:nvSpPr>
        <p:spPr>
          <a:xfrm>
            <a:off x="4881373" y="1260510"/>
            <a:ext cx="71582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Площадка для производства строительных материалов, деревообработки, для пищевой и легкой промышленности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отсутствует подключение к сетям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(подключение возможно при подаче заявок в РСО)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D8A9E3-43E6-A478-7A61-47DCB9427FA4}"/>
              </a:ext>
            </a:extLst>
          </p:cNvPr>
          <p:cNvSpPr txBox="1"/>
          <p:nvPr/>
        </p:nvSpPr>
        <p:spPr>
          <a:xfrm>
            <a:off x="381000" y="434975"/>
            <a:ext cx="6745266" cy="5136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dirty="0"/>
              <a:t>ИНВЕСТПЛОЩАДКА №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303732-F84A-5B97-4D42-24CA8CF6137C}"/>
              </a:ext>
            </a:extLst>
          </p:cNvPr>
          <p:cNvSpPr txBox="1"/>
          <p:nvPr/>
        </p:nvSpPr>
        <p:spPr>
          <a:xfrm>
            <a:off x="228600" y="1260510"/>
            <a:ext cx="3886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 7,6 га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г. Озерск, в 43 м на юго-восток от нежилого здания по ул. Промышленная, 18, корпус 2; </a:t>
            </a:r>
          </a:p>
          <a:p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униципальная собственность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Земли населенных пунктов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FF214F-1B75-B0B1-A6A2-33E26F9D1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206" y="3614716"/>
            <a:ext cx="6407587" cy="347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03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E49F8-4BAD-9620-EE9C-FD3C95EED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BCF86A-D928-55A1-571D-5668CB16FA73}"/>
              </a:ext>
            </a:extLst>
          </p:cNvPr>
          <p:cNvSpPr txBox="1"/>
          <p:nvPr/>
        </p:nvSpPr>
        <p:spPr>
          <a:xfrm>
            <a:off x="4881373" y="1260510"/>
            <a:ext cx="71582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Земли 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назначения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площадка обеспечена всеми сетями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45C210-B56E-C6A7-29C7-0F90621FEDBA}"/>
              </a:ext>
            </a:extLst>
          </p:cNvPr>
          <p:cNvSpPr txBox="1"/>
          <p:nvPr/>
        </p:nvSpPr>
        <p:spPr>
          <a:xfrm>
            <a:off x="381000" y="434975"/>
            <a:ext cx="6745266" cy="5136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dirty="0"/>
              <a:t>ИНВЕСТПЛОЩАДКА № 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F82020-549E-5AB6-08DA-17F6721092D3}"/>
              </a:ext>
            </a:extLst>
          </p:cNvPr>
          <p:cNvSpPr txBox="1"/>
          <p:nvPr/>
        </p:nvSpPr>
        <p:spPr>
          <a:xfrm>
            <a:off x="228600" y="1260510"/>
            <a:ext cx="38862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 17,5 га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г. Снежинск, территория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Площадка 16,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 1</a:t>
            </a:r>
          </a:p>
          <a:p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Земли промышленности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74:40:1006001:17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1677BF-B0D2-0CFC-82F7-7841BF54C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352061"/>
            <a:ext cx="5131746" cy="420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85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4CB27-8941-CCD7-1486-CF3886D84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5C49D4-C37D-D8EE-2D1C-51E035CE8737}"/>
              </a:ext>
            </a:extLst>
          </p:cNvPr>
          <p:cNvSpPr txBox="1"/>
          <p:nvPr/>
        </p:nvSpPr>
        <p:spPr>
          <a:xfrm>
            <a:off x="4881373" y="1260510"/>
            <a:ext cx="71582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Земли 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назначения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площадка обеспечена всеми сетями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364F77-9ECB-EBDE-CF5C-AEF50E03F65B}"/>
              </a:ext>
            </a:extLst>
          </p:cNvPr>
          <p:cNvSpPr txBox="1"/>
          <p:nvPr/>
        </p:nvSpPr>
        <p:spPr>
          <a:xfrm>
            <a:off x="381000" y="434975"/>
            <a:ext cx="6745266" cy="5136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dirty="0"/>
              <a:t>ИНВЕСТПЛОЩАДКА №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482F95-2DF1-D4E8-9F17-BE96361096CC}"/>
              </a:ext>
            </a:extLst>
          </p:cNvPr>
          <p:cNvSpPr txBox="1"/>
          <p:nvPr/>
        </p:nvSpPr>
        <p:spPr>
          <a:xfrm>
            <a:off x="228600" y="1260510"/>
            <a:ext cx="38862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 1,3 га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г. Снежинск,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ул. Транспортная, д. 55</a:t>
            </a:r>
          </a:p>
          <a:p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Частная собственность 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Земли промышленности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74:40:1004003:10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433F40-BE88-B748-30D6-6E3BCE0FA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105" y="3482975"/>
            <a:ext cx="5309789" cy="381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82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5E849-7CFA-6B5D-7AA9-CACF35A4C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C58445-E0F3-A2E6-BB2D-59C5B00C2A2E}"/>
              </a:ext>
            </a:extLst>
          </p:cNvPr>
          <p:cNvSpPr txBox="1"/>
          <p:nvPr/>
        </p:nvSpPr>
        <p:spPr>
          <a:xfrm>
            <a:off x="4881373" y="1260510"/>
            <a:ext cx="71582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Для обустройства и содержания инженерно-технических сооружений и заграждений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площадка обеспечена всеми сетями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55A12C-C18E-9E11-8384-CF7652AA3B4A}"/>
              </a:ext>
            </a:extLst>
          </p:cNvPr>
          <p:cNvSpPr txBox="1"/>
          <p:nvPr/>
        </p:nvSpPr>
        <p:spPr>
          <a:xfrm>
            <a:off x="381000" y="434975"/>
            <a:ext cx="6745266" cy="5136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dirty="0"/>
              <a:t>ИНВЕСТПЛОЩАДКА № 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180370-67AC-7C55-D76C-01A818755971}"/>
              </a:ext>
            </a:extLst>
          </p:cNvPr>
          <p:cNvSpPr txBox="1"/>
          <p:nvPr/>
        </p:nvSpPr>
        <p:spPr>
          <a:xfrm>
            <a:off x="228600" y="1260510"/>
            <a:ext cx="38862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 0,3 га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г. Снежинск, ул. Транспортная,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 №28 А.</a:t>
            </a:r>
          </a:p>
          <a:p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Земли населённых пунктов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74:40:0102009:665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4D57F2-95F5-FF07-BBE1-B72308C34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4"/>
          <a:stretch/>
        </p:blipFill>
        <p:spPr>
          <a:xfrm>
            <a:off x="3048000" y="3389570"/>
            <a:ext cx="5703401" cy="394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86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8B4AD-992C-D98A-EE73-391D94041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56308D-6AEE-C494-2953-FD8D5F3E347B}"/>
              </a:ext>
            </a:extLst>
          </p:cNvPr>
          <p:cNvSpPr txBox="1"/>
          <p:nvPr/>
        </p:nvSpPr>
        <p:spPr>
          <a:xfrm>
            <a:off x="4881373" y="1260510"/>
            <a:ext cx="71582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Земли 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назначения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площадка обеспечена всеми сетями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F9E025-9F4A-55C0-16E9-E72A1CADAB8F}"/>
              </a:ext>
            </a:extLst>
          </p:cNvPr>
          <p:cNvSpPr txBox="1"/>
          <p:nvPr/>
        </p:nvSpPr>
        <p:spPr>
          <a:xfrm>
            <a:off x="381000" y="434975"/>
            <a:ext cx="6745266" cy="5136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dirty="0"/>
              <a:t>ИНВЕСТПЛОЩАДКА №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219B2-D8F5-E42D-8201-3BA2361D0EAC}"/>
              </a:ext>
            </a:extLst>
          </p:cNvPr>
          <p:cNvSpPr txBox="1"/>
          <p:nvPr/>
        </p:nvSpPr>
        <p:spPr>
          <a:xfrm>
            <a:off x="228600" y="1260510"/>
            <a:ext cx="38862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 0,5 га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г. Снежинск, производственная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площадка 31, здание 440</a:t>
            </a:r>
          </a:p>
          <a:p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Земли промышленности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74:40:1006002:1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2B2A40-E1E0-CE34-D9EE-8DDC1CB14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10"/>
          <a:stretch/>
        </p:blipFill>
        <p:spPr>
          <a:xfrm>
            <a:off x="3200400" y="3787775"/>
            <a:ext cx="5623140" cy="364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91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FD306-8564-D333-AEF0-776B55225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2CEE89-C7BE-BD2E-B998-442A65EACC2D}"/>
              </a:ext>
            </a:extLst>
          </p:cNvPr>
          <p:cNvSpPr txBox="1"/>
          <p:nvPr/>
        </p:nvSpPr>
        <p:spPr>
          <a:xfrm>
            <a:off x="4881373" y="1260510"/>
            <a:ext cx="71582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Для производственной деятельности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отсутствует подключение к сетям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(подключение возможно при подаче заявок в РСО)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3E8887-24E5-EAC6-E179-E4333932C707}"/>
              </a:ext>
            </a:extLst>
          </p:cNvPr>
          <p:cNvSpPr txBox="1"/>
          <p:nvPr/>
        </p:nvSpPr>
        <p:spPr>
          <a:xfrm>
            <a:off x="381000" y="434975"/>
            <a:ext cx="6745266" cy="5136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dirty="0"/>
              <a:t>ИНВЕСТПЛОЩАДКА № 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88E86E-408A-5BF0-6B1D-6C8286D8753D}"/>
              </a:ext>
            </a:extLst>
          </p:cNvPr>
          <p:cNvSpPr txBox="1"/>
          <p:nvPr/>
        </p:nvSpPr>
        <p:spPr>
          <a:xfrm>
            <a:off x="228600" y="1260510"/>
            <a:ext cx="38862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 19,84 га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город Снежинск,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Каслинское шоссе, участок 1. Участок покрыт лесной растительностью.</a:t>
            </a:r>
          </a:p>
          <a:p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Земли населённых пунктов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74:40:0105006:216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0FD309-2632-A520-8BF4-9BFA99FCF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384401"/>
            <a:ext cx="5369910" cy="41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92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C97B9-9634-094A-2D37-F83374AD2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D4265-C5CC-F7F5-D5A9-ABC0B5A7A076}"/>
              </a:ext>
            </a:extLst>
          </p:cNvPr>
          <p:cNvSpPr txBox="1"/>
          <p:nvPr/>
        </p:nvSpPr>
        <p:spPr>
          <a:xfrm>
            <a:off x="4881373" y="1260510"/>
            <a:ext cx="71582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Для производственной деятельности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отсутствует подключение к сетям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(подключение возможно при подаче заявок в РСО)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30B994-5F03-4CC3-9239-C81924922301}"/>
              </a:ext>
            </a:extLst>
          </p:cNvPr>
          <p:cNvSpPr txBox="1"/>
          <p:nvPr/>
        </p:nvSpPr>
        <p:spPr>
          <a:xfrm>
            <a:off x="381000" y="434975"/>
            <a:ext cx="6745266" cy="5136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dirty="0"/>
              <a:t>ИНВЕСТПЛОЩАДКА № 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880C0D-0865-EAE2-D524-F39494D59618}"/>
              </a:ext>
            </a:extLst>
          </p:cNvPr>
          <p:cNvSpPr txBox="1"/>
          <p:nvPr/>
        </p:nvSpPr>
        <p:spPr>
          <a:xfrm>
            <a:off x="228600" y="1260510"/>
            <a:ext cx="38862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 19,84 га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г. Снежинск, вблизи ул. Садовая</a:t>
            </a:r>
          </a:p>
          <a:p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Земельные участки расположены в различных категориях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74:40:0105005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729588-E202-8C8C-3379-36DF7C8F59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6" t="8008" b="8658"/>
          <a:stretch/>
        </p:blipFill>
        <p:spPr>
          <a:xfrm>
            <a:off x="3429000" y="3649362"/>
            <a:ext cx="4876800" cy="340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2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ADED25D-FBCF-43CB-9443-0FF57C1D4FD9}"/>
              </a:ext>
            </a:extLst>
          </p:cNvPr>
          <p:cNvSpPr txBox="1"/>
          <p:nvPr/>
        </p:nvSpPr>
        <p:spPr>
          <a:xfrm>
            <a:off x="452960" y="473836"/>
            <a:ext cx="7319440" cy="10265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dirty="0"/>
              <a:t>ОСНОВНЫЕ ПРЕДПРИЯТИЯ</a:t>
            </a:r>
          </a:p>
          <a:p>
            <a:r>
              <a:rPr lang="ru-RU" dirty="0"/>
              <a:t>СНЕЖИНСК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587173-D863-4FCD-917D-48D21E7E8167}"/>
              </a:ext>
            </a:extLst>
          </p:cNvPr>
          <p:cNvSpPr txBox="1"/>
          <p:nvPr/>
        </p:nvSpPr>
        <p:spPr>
          <a:xfrm>
            <a:off x="8742123" y="467269"/>
            <a:ext cx="3061504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95"/>
              </a:spcBef>
              <a:defRPr sz="1600" spc="-10">
                <a:solidFill>
                  <a:srgbClr val="1F417A"/>
                </a:solidFill>
                <a:latin typeface="Arial Black"/>
                <a:cs typeface="Arial Black"/>
              </a:defRPr>
            </a:lvl1pPr>
          </a:lstStyle>
          <a:p>
            <a:pPr algn="r"/>
            <a:r>
              <a:rPr lang="ru-RU" sz="2200" dirty="0"/>
              <a:t>2355</a:t>
            </a:r>
            <a:br>
              <a:rPr lang="ru-RU" sz="2200" dirty="0"/>
            </a:br>
            <a:r>
              <a:rPr lang="ru-RU" sz="2200" dirty="0"/>
              <a:t>рабочих мест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0E959765-8C6C-44DA-88D8-80694D6EB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598481"/>
              </p:ext>
            </p:extLst>
          </p:nvPr>
        </p:nvGraphicFramePr>
        <p:xfrm>
          <a:off x="749961" y="1816106"/>
          <a:ext cx="11057906" cy="3576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6167888"/>
                    </a:ext>
                  </a:extLst>
                </a:gridCol>
                <a:gridCol w="8550122">
                  <a:extLst>
                    <a:ext uri="{9D8B030D-6E8A-4147-A177-3AD203B41FA5}">
                      <a16:colId xmlns:a16="http://schemas.microsoft.com/office/drawing/2014/main" val="863816957"/>
                    </a:ext>
                  </a:extLst>
                </a:gridCol>
                <a:gridCol w="2299504">
                  <a:extLst>
                    <a:ext uri="{9D8B030D-6E8A-4147-A177-3AD203B41FA5}">
                      <a16:colId xmlns:a16="http://schemas.microsoft.com/office/drawing/2014/main" val="1175102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ПРЕДПРИЯТИЕ (ДЕЯТЕЛЬНОСТЬ)</a:t>
                      </a:r>
                    </a:p>
                    <a:p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Кол-во работающих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48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ФГУП «Российский Федеральный Ядерный Центр - ВНИИ технической физики имени академика Е.И. </a:t>
                      </a:r>
                      <a:r>
                        <a:rPr lang="ru-RU" dirty="0" err="1">
                          <a:latin typeface="+mj-lt"/>
                        </a:rPr>
                        <a:t>Забабахина</a:t>
                      </a:r>
                      <a:r>
                        <a:rPr lang="ru-RU" dirty="0">
                          <a:latin typeface="+mj-lt"/>
                        </a:rPr>
                        <a:t>» - научные исследования и разработки в области естественных и технических наук прочие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j-lt"/>
                        </a:rPr>
                        <a:t>Закрытая инф.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27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ООО «ЗКС» - производство керамических плит и плиток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j-lt"/>
                        </a:rPr>
                        <a:t>527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48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АО «</a:t>
                      </a:r>
                      <a:r>
                        <a:rPr lang="ru-RU" dirty="0" err="1">
                          <a:latin typeface="+mj-lt"/>
                        </a:rPr>
                        <a:t>Трансэнерго</a:t>
                      </a:r>
                      <a:r>
                        <a:rPr lang="ru-RU" dirty="0">
                          <a:latin typeface="+mj-lt"/>
                        </a:rPr>
                        <a:t>» - производство пара и горячей воды (тепловой энергии) котельными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j-lt"/>
                        </a:rPr>
                        <a:t>1193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0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</a:rPr>
                        <a:t>ООО «Снежинский завод специальных электрических машин» - производство электродвигателей, электрогенераторов и трансформаторов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19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j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ООО «Металлоцентр Лидер-М» - производство, обработка, торговля металлами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j-lt"/>
                        </a:rPr>
                        <a:t>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9078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017AD72-C6FD-406F-BF6C-A0F588FE9214}"/>
              </a:ext>
            </a:extLst>
          </p:cNvPr>
          <p:cNvSpPr txBox="1"/>
          <p:nvPr/>
        </p:nvSpPr>
        <p:spPr>
          <a:xfrm>
            <a:off x="501498" y="6585061"/>
            <a:ext cx="11189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dirty="0">
                <a:effectLst/>
                <a:latin typeface="Arial" panose="020B0604020202020204" pitchFamily="34" charset="0"/>
              </a:rPr>
              <a:t>Информация о состоянии рынка труда в ближайших муниципалитетах Челябинской и Свердловской областей </a:t>
            </a:r>
          </a:p>
          <a:p>
            <a:r>
              <a:rPr lang="ru-RU" sz="1400" b="1" i="0" dirty="0">
                <a:effectLst/>
                <a:latin typeface="Arial" panose="020B0604020202020204" pitchFamily="34" charset="0"/>
              </a:rPr>
              <a:t>в Приложении 1</a:t>
            </a:r>
            <a:endParaRPr lang="ru-RU" sz="14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356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09BCC-5C9F-D5C4-1F1E-C9BBFFC71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240361-B42A-2C57-EED7-61A9B482E412}"/>
              </a:ext>
            </a:extLst>
          </p:cNvPr>
          <p:cNvSpPr txBox="1"/>
          <p:nvPr/>
        </p:nvSpPr>
        <p:spPr>
          <a:xfrm>
            <a:off x="4881373" y="1260510"/>
            <a:ext cx="71582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Земли 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назначения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отсутствует подключение к сетям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(подключение возможно при подаче заявок в РСО)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01C8DF-70B2-D191-07B4-0DF8CC951B06}"/>
              </a:ext>
            </a:extLst>
          </p:cNvPr>
          <p:cNvSpPr txBox="1"/>
          <p:nvPr/>
        </p:nvSpPr>
        <p:spPr>
          <a:xfrm>
            <a:off x="381000" y="434975"/>
            <a:ext cx="6745266" cy="5136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dirty="0"/>
              <a:t>ИНВЕСТПЛОЩАДКА № 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FD9D0-A410-50B5-B9BB-18559E71EB41}"/>
              </a:ext>
            </a:extLst>
          </p:cNvPr>
          <p:cNvSpPr txBox="1"/>
          <p:nvPr/>
        </p:nvSpPr>
        <p:spPr>
          <a:xfrm>
            <a:off x="228600" y="1260510"/>
            <a:ext cx="38862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 3,03  га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г. Снежинск, ул. Транспортная</a:t>
            </a:r>
          </a:p>
          <a:p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Земли промышленности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74:40:1006001:235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184970-E0B8-4402-4803-968A14A52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478495"/>
            <a:ext cx="5325954" cy="409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80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883DB-380D-B6D5-6E82-C9C7F3BFF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40876E-236F-8DEF-D74E-247D31787874}"/>
              </a:ext>
            </a:extLst>
          </p:cNvPr>
          <p:cNvSpPr txBox="1"/>
          <p:nvPr/>
        </p:nvSpPr>
        <p:spPr>
          <a:xfrm>
            <a:off x="4881373" y="1260510"/>
            <a:ext cx="71582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Земли 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назначения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отсутствует подключение к сетям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(подключение возможно при подаче заявок в РСО)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7A4EA7-3F10-6B30-86FA-C956531B0482}"/>
              </a:ext>
            </a:extLst>
          </p:cNvPr>
          <p:cNvSpPr txBox="1"/>
          <p:nvPr/>
        </p:nvSpPr>
        <p:spPr>
          <a:xfrm>
            <a:off x="381000" y="434975"/>
            <a:ext cx="6745266" cy="5136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dirty="0"/>
              <a:t>ИНВЕСТПЛОЩАДКА № 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E34812-76C5-E142-70B4-81DFCAC1B459}"/>
              </a:ext>
            </a:extLst>
          </p:cNvPr>
          <p:cNvSpPr txBox="1"/>
          <p:nvPr/>
        </p:nvSpPr>
        <p:spPr>
          <a:xfrm>
            <a:off x="228600" y="1260510"/>
            <a:ext cx="38862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 26,38 га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г. Снежинск, ш. Каслинское</a:t>
            </a:r>
          </a:p>
          <a:p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Земли промышленности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74:40:1004003:31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420174-506A-F050-A54B-60E834B20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172881"/>
            <a:ext cx="5333807" cy="452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9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02915-70B9-F89D-F583-55884916A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C1E4C10-7078-56EB-C84E-0171D5E10B5A}"/>
              </a:ext>
            </a:extLst>
          </p:cNvPr>
          <p:cNvSpPr txBox="1"/>
          <p:nvPr/>
        </p:nvSpPr>
        <p:spPr>
          <a:xfrm>
            <a:off x="452960" y="473836"/>
            <a:ext cx="7319440" cy="10265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dirty="0"/>
              <a:t>ОСНОВНЫЕ ПРЕДПРИЯТИЯ</a:t>
            </a:r>
          </a:p>
          <a:p>
            <a:r>
              <a:rPr lang="ru-RU" dirty="0"/>
              <a:t>ОЗЁРСК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BE03B-9CAA-C525-5BEE-253CF83C1E36}"/>
              </a:ext>
            </a:extLst>
          </p:cNvPr>
          <p:cNvSpPr txBox="1"/>
          <p:nvPr/>
        </p:nvSpPr>
        <p:spPr>
          <a:xfrm>
            <a:off x="8742123" y="467269"/>
            <a:ext cx="3061504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95"/>
              </a:spcBef>
              <a:defRPr sz="1600" spc="-10">
                <a:solidFill>
                  <a:srgbClr val="1F417A"/>
                </a:solidFill>
                <a:latin typeface="Arial Black"/>
                <a:cs typeface="Arial Black"/>
              </a:defRPr>
            </a:lvl1pPr>
          </a:lstStyle>
          <a:p>
            <a:pPr algn="r"/>
            <a:r>
              <a:rPr lang="ru-RU" sz="2200" dirty="0"/>
              <a:t>550</a:t>
            </a:r>
            <a:br>
              <a:rPr lang="ru-RU" sz="2200" dirty="0"/>
            </a:br>
            <a:r>
              <a:rPr lang="ru-RU" sz="2200" dirty="0"/>
              <a:t>рабочих мест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F95B0D53-B2C2-2620-A779-ADB958203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41163"/>
              </p:ext>
            </p:extLst>
          </p:nvPr>
        </p:nvGraphicFramePr>
        <p:xfrm>
          <a:off x="452960" y="1816106"/>
          <a:ext cx="11354907" cy="439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5281">
                  <a:extLst>
                    <a:ext uri="{9D8B030D-6E8A-4147-A177-3AD203B41FA5}">
                      <a16:colId xmlns:a16="http://schemas.microsoft.com/office/drawing/2014/main" val="86167888"/>
                    </a:ext>
                  </a:extLst>
                </a:gridCol>
                <a:gridCol w="8550122">
                  <a:extLst>
                    <a:ext uri="{9D8B030D-6E8A-4147-A177-3AD203B41FA5}">
                      <a16:colId xmlns:a16="http://schemas.microsoft.com/office/drawing/2014/main" val="863816957"/>
                    </a:ext>
                  </a:extLst>
                </a:gridCol>
                <a:gridCol w="2299504">
                  <a:extLst>
                    <a:ext uri="{9D8B030D-6E8A-4147-A177-3AD203B41FA5}">
                      <a16:colId xmlns:a16="http://schemas.microsoft.com/office/drawing/2014/main" val="1175102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n-lt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ПРЕДПРИЯТИЕ (ДЕЯТЕЛЬНОСТЬ)</a:t>
                      </a: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Кол-во работающих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48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ФГУП Производственное объединение «Маяк» - производство прочих основных неорганических химических веществ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n-lt"/>
                        </a:rPr>
                        <a:t>Закрытая инф.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27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ООО Научно-производственное региональное объединение «Урал» - деятельность в области радиовещания, деятельность по оказанию услуг по составлению обзоров новостей, услуг по подборке печатных изданий и подобной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n-lt"/>
                        </a:rPr>
                        <a:t>107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48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ООО «</a:t>
                      </a:r>
                      <a:r>
                        <a:rPr lang="ru-RU" dirty="0" err="1">
                          <a:latin typeface="+mn-lt"/>
                        </a:rPr>
                        <a:t>Уралстройэнерго</a:t>
                      </a:r>
                      <a:r>
                        <a:rPr lang="ru-RU" dirty="0">
                          <a:latin typeface="+mn-lt"/>
                        </a:rPr>
                        <a:t>» - строительство жилых и нежилых зданий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n-lt"/>
                        </a:rPr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0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n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n-lt"/>
                        </a:rPr>
                        <a:t>ООО «Озерский завод нестандартного оборудования» - производство теплообменных устройств, оборудования для кондиционирования воздуха промышленного холодильного и морозильного оборудования, производство оборудования для фильтрования и очистки газов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  <a:p>
                      <a:pPr algn="ctr"/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19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ООО Производственное предприятие «Озерская Трубная Компания» - Производство пластмассовых плит, полос, труб и профилей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+mn-lt"/>
                        </a:rPr>
                        <a:t>81</a:t>
                      </a:r>
                    </a:p>
                    <a:p>
                      <a:pPr algn="ctr"/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907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51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ADED25D-FBCF-43CB-9443-0FF57C1D4FD9}"/>
              </a:ext>
            </a:extLst>
          </p:cNvPr>
          <p:cNvSpPr txBox="1"/>
          <p:nvPr/>
        </p:nvSpPr>
        <p:spPr>
          <a:xfrm>
            <a:off x="452960" y="473836"/>
            <a:ext cx="1090084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sz="3200" dirty="0"/>
              <a:t>ФГУП «ПО «МАЯК» – ГРАДООБРАЗУЮЩЕЕ ПРЕДПРИЯТИЕ ГОРОДА ОЗЁРСК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EFD3BF-7BE1-4B87-8EDD-CB3EB4561599}"/>
              </a:ext>
            </a:extLst>
          </p:cNvPr>
          <p:cNvSpPr txBox="1"/>
          <p:nvPr/>
        </p:nvSpPr>
        <p:spPr>
          <a:xfrm>
            <a:off x="650309" y="1780824"/>
            <a:ext cx="1032249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ФГУП «Производственное объединение «Маяк»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первый промышленный объект отечественной атомной отрасли – обеспечивает безопасность государства, выполняя государственный оборонный заказ по производству компонентов ядерного оружия, и играет серьезную роль в ядерно-энергетическом комплексе России, реализуя современные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экологоприемлемые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технологии производства.</a:t>
            </a:r>
          </a:p>
          <a:p>
            <a:endParaRPr lang="ru-RU" sz="14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i="0" dirty="0">
                <a:effectLst/>
                <a:latin typeface="Arial" panose="020B0604020202020204" pitchFamily="34" charset="0"/>
              </a:rPr>
              <a:t>Основными направлениями текущей деятельности ФГУП «ПО «Маяк», ведущего предприятия ядерного оружейного комплекса России, являются:</a:t>
            </a:r>
          </a:p>
          <a:p>
            <a:r>
              <a:rPr lang="ru-RU" sz="1400" b="0" i="0" dirty="0">
                <a:effectLst/>
                <a:latin typeface="Arial" panose="020B0604020202020204" pitchFamily="34" charset="0"/>
              </a:rPr>
              <a:t>- выполнение государственного оборонного заказа по производству компонентов ядерного оружия;</a:t>
            </a:r>
          </a:p>
          <a:p>
            <a:r>
              <a:rPr lang="ru-RU" sz="1400" b="0" i="0" dirty="0">
                <a:effectLst/>
                <a:latin typeface="Arial" panose="020B0604020202020204" pitchFamily="34" charset="0"/>
              </a:rPr>
              <a:t>- транспортировка и переработка отработавшего ядерного топлива;</a:t>
            </a:r>
          </a:p>
          <a:p>
            <a:r>
              <a:rPr lang="ru-RU" sz="1400" b="0" i="0" dirty="0">
                <a:effectLst/>
                <a:latin typeface="Arial" panose="020B0604020202020204" pitchFamily="34" charset="0"/>
              </a:rPr>
              <a:t>- производство и реализация изотопной продукции;</a:t>
            </a:r>
          </a:p>
          <a:p>
            <a:r>
              <a:rPr lang="ru-RU" sz="1400" b="0" i="0" dirty="0">
                <a:effectLst/>
                <a:latin typeface="Arial" panose="020B0604020202020204" pitchFamily="34" charset="0"/>
              </a:rPr>
              <a:t>- машиностроение и приборостроение;</a:t>
            </a:r>
          </a:p>
          <a:p>
            <a:r>
              <a:rPr lang="ru-RU" sz="1400" b="0" i="0" dirty="0">
                <a:effectLst/>
                <a:latin typeface="Arial" panose="020B0604020202020204" pitchFamily="34" charset="0"/>
              </a:rPr>
              <a:t>- научно-производственная деятельность и решение проблем ядерного наследия. </a:t>
            </a:r>
          </a:p>
          <a:p>
            <a:endParaRPr lang="ru-RU" sz="14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394B98-FD51-44A3-9275-796769B79607}"/>
              </a:ext>
            </a:extLst>
          </p:cNvPr>
          <p:cNvSpPr txBox="1"/>
          <p:nvPr/>
        </p:nvSpPr>
        <p:spPr>
          <a:xfrm>
            <a:off x="650309" y="4671341"/>
            <a:ext cx="111890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dirty="0">
                <a:effectLst/>
                <a:latin typeface="Arial" panose="020B0604020202020204" pitchFamily="34" charset="0"/>
              </a:rPr>
              <a:t>Комплекс взаимосвязанных производств</a:t>
            </a:r>
          </a:p>
          <a:p>
            <a:r>
              <a:rPr lang="ru-RU" sz="1400" b="0" i="0" dirty="0">
                <a:effectLst/>
                <a:latin typeface="Arial" panose="020B0604020202020204" pitchFamily="34" charset="0"/>
              </a:rPr>
              <a:t>В настоящее время ФГУП «ПО «Маяк» - современное предприятие, входящее в состав Государственной корпорации по атомной энергии «Росатом», которое представляет собой комплекс взаимосвязанных производств, структурно выделенных в заводы и производственные подразделения.</a:t>
            </a:r>
          </a:p>
          <a:p>
            <a:endParaRPr lang="ru-RU" sz="1400" b="0" i="0" dirty="0">
              <a:effectLst/>
              <a:latin typeface="Arial" panose="020B0604020202020204" pitchFamily="34" charset="0"/>
            </a:endParaRPr>
          </a:p>
          <a:p>
            <a:r>
              <a:rPr lang="ru-RU" sz="1400" b="1" i="0" dirty="0">
                <a:effectLst/>
                <a:latin typeface="Arial" panose="020B0604020202020204" pitchFamily="34" charset="0"/>
              </a:rPr>
              <a:t>Первый в стране и на Евроазиатском континенте уран-графитовый промышленный реактор.</a:t>
            </a:r>
            <a:endParaRPr lang="ru-RU" sz="1400" b="0" i="0" dirty="0">
              <a:effectLst/>
              <a:latin typeface="Arial" panose="020B0604020202020204" pitchFamily="34" charset="0"/>
            </a:endParaRPr>
          </a:p>
          <a:p>
            <a:r>
              <a:rPr lang="ru-RU" sz="1400" b="0" i="0" dirty="0">
                <a:effectLst/>
                <a:latin typeface="Arial" panose="020B0604020202020204" pitchFamily="34" charset="0"/>
              </a:rPr>
              <a:t>19 июня 1948 года на ФГУП «ПО «Маяк» был пущен первый в стране и на Евроазиатском континенте уран-графитовый промышленный реактор. Создание предприятия по наработке оружейного плутония было сердцевиной Уранового проекта.</a:t>
            </a:r>
          </a:p>
          <a:p>
            <a:r>
              <a:rPr lang="ru-RU" sz="1400" b="0" i="0" dirty="0">
                <a:effectLst/>
                <a:latin typeface="Arial" panose="020B0604020202020204" pitchFamily="34" charset="0"/>
              </a:rPr>
              <a:t>Для строительства первого в СССР предприятия по наработке плутония в военных целях была выбрана площадка на Южном Урале .</a:t>
            </a:r>
          </a:p>
        </p:txBody>
      </p:sp>
    </p:spTree>
    <p:extLst>
      <p:ext uri="{BB962C8B-B14F-4D97-AF65-F5344CB8AC3E}">
        <p14:creationId xmlns:p14="http://schemas.microsoft.com/office/powerpoint/2010/main" val="145751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ACE03-A529-1647-011C-5CA722912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EE6526C-15FD-440F-519D-44EBE9A1E87B}"/>
              </a:ext>
            </a:extLst>
          </p:cNvPr>
          <p:cNvSpPr txBox="1"/>
          <p:nvPr/>
        </p:nvSpPr>
        <p:spPr>
          <a:xfrm>
            <a:off x="452960" y="473836"/>
            <a:ext cx="10900840" cy="15036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sz="2400" dirty="0"/>
              <a:t>ФГУП «РОССИЙСКИЙ ФЕДЕРАЛЬНЫЙ ЯДЕРНЫЙ ЦЕНТР – ВСЕРОССИЙСКИЙ НАУЧНО–ИССЛЕДОВАТЕЛЬСКИЙ ИНСТИТУТ ИМЕНИ АКАДЕМИКА Е.И.ЗАБАБАХИНА» – </a:t>
            </a:r>
          </a:p>
          <a:p>
            <a:r>
              <a:rPr lang="ru-RU" sz="2400" dirty="0"/>
              <a:t>ГРАДООБРАЗУЮЩЕЕ ПРЕДПРИЯТИЕ ГОРОДА СНЕЖИНСК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8C5AB9-395B-A3E2-D5C2-B6D376C37548}"/>
              </a:ext>
            </a:extLst>
          </p:cNvPr>
          <p:cNvSpPr txBox="1"/>
          <p:nvPr/>
        </p:nvSpPr>
        <p:spPr>
          <a:xfrm>
            <a:off x="650309" y="2236164"/>
            <a:ext cx="1032249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РФЯЦ – ВНИИТФ, ВНИИТФ  одно из ключевых предприятий Госкорпорации «Росатом», обеспечивающих суверенитет и безопасность Российской Федерации и поддержание мира на Земле.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Итогом работы не одного поколения сотрудников РФЯЦ – ВНИИТФ стало то, что более половины действующего ядерного арсенала страны составили его разработки. При этом ядерный центр ВНИИТФ отвечает за авторский и гарантийный надзор за ядерными зарядами и ядерными боеприпасами на всех этапах их жизненного цикла – от разработки конструкции до демонтажа и утилизации основных составляющих узлов.</a:t>
            </a:r>
          </a:p>
          <a:p>
            <a:endParaRPr lang="ru-RU" sz="14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i="0" dirty="0">
                <a:effectLst/>
                <a:latin typeface="Arial" panose="020B0604020202020204" pitchFamily="34" charset="0"/>
              </a:rPr>
              <a:t>В период проведения подземных ядерных испытаний РФЯЦ – ВНИИТФ выпустил большинство рекордных по различным показателям ядерных зарядов, ядерных боеприпасов и ядерных взрывных устройств промышленного назначения.</a:t>
            </a:r>
          </a:p>
          <a:p>
            <a:r>
              <a:rPr lang="ru-RU" sz="1400" dirty="0">
                <a:latin typeface="Arial" panose="020B0604020202020204" pitchFamily="34" charset="0"/>
              </a:rPr>
              <a:t>П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ринимал активное, а по некоторым направлениям и определяющее, участие в разработке и реализации отечественной программы мирных ядерных взрывов. Из проведенных в СССР 124-х мирных взрывов в 75 случаях было использовано 80 ядерных взрывных устройств, разработанных во ВНИИТФ.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42D219-B181-2381-8FE8-E7FEEEA35FE3}"/>
              </a:ext>
            </a:extLst>
          </p:cNvPr>
          <p:cNvSpPr txBox="1"/>
          <p:nvPr/>
        </p:nvSpPr>
        <p:spPr>
          <a:xfrm>
            <a:off x="650309" y="5235575"/>
            <a:ext cx="1118900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dirty="0">
                <a:effectLst/>
                <a:latin typeface="Arial" panose="020B0604020202020204" pitchFamily="34" charset="0"/>
              </a:rPr>
              <a:t>Главная задача ВНИИТФ:</a:t>
            </a:r>
          </a:p>
          <a:p>
            <a:r>
              <a:rPr lang="ru-RU" sz="1400" dirty="0">
                <a:latin typeface="Arial" panose="020B0604020202020204" pitchFamily="34" charset="0"/>
              </a:rPr>
              <a:t>Р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ешение научно-технических проблем, связанных с обеспечением и сохранением надежности и безопасности ядерного оружия Российской Федерации</a:t>
            </a:r>
          </a:p>
          <a:p>
            <a:endParaRPr lang="ru-RU" sz="1400" b="0" i="0" dirty="0">
              <a:effectLst/>
              <a:latin typeface="Arial" panose="020B0604020202020204" pitchFamily="34" charset="0"/>
            </a:endParaRPr>
          </a:p>
          <a:p>
            <a:r>
              <a:rPr lang="ru-RU" sz="1400" b="1" i="0" dirty="0">
                <a:effectLst/>
                <a:latin typeface="Arial" panose="020B0604020202020204" pitchFamily="34" charset="0"/>
              </a:rPr>
              <a:t>Сегодня ВНИИТФ представляет собой комплекс исследовательских и конструкторских организаций, опытных производств и инфраструктурных подразделений</a:t>
            </a:r>
            <a:endParaRPr lang="ru-RU" sz="1400" b="0" i="0" dirty="0">
              <a:effectLst/>
              <a:latin typeface="Arial" panose="020B0604020202020204" pitchFamily="34" charset="0"/>
            </a:endParaRPr>
          </a:p>
          <a:p>
            <a:r>
              <a:rPr lang="ru-RU" sz="1400" b="0" i="0" dirty="0">
                <a:effectLst/>
                <a:latin typeface="Arial" panose="020B0604020202020204" pitchFamily="34" charset="0"/>
              </a:rPr>
              <a:t>Самое современное оснащение, богатейший научный потенциал и уникальный опыт ВНИИТФ в настоящее время позволяют успешно решать сложные задачи не только в оборонной промышленности, но и ядерно-энергетическом комплексе, ядерной медицине,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супер-ЭВМ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и расчетных технологиях.</a:t>
            </a:r>
          </a:p>
        </p:txBody>
      </p:sp>
    </p:spTree>
    <p:extLst>
      <p:ext uri="{BB962C8B-B14F-4D97-AF65-F5344CB8AC3E}">
        <p14:creationId xmlns:p14="http://schemas.microsoft.com/office/powerpoint/2010/main" val="183272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49A70-4022-594A-2950-10E39CD81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FC748D0-4F4D-D274-4C0B-E66CE2808CCE}"/>
              </a:ext>
            </a:extLst>
          </p:cNvPr>
          <p:cNvSpPr txBox="1"/>
          <p:nvPr/>
        </p:nvSpPr>
        <p:spPr>
          <a:xfrm>
            <a:off x="452960" y="473836"/>
            <a:ext cx="9072040" cy="5136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dirty="0"/>
              <a:t>ВЫСОКИЙ УРОВЕНЬ КОМПЕТЕНЦИЙ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0CC62C-AFC5-F48D-EDC8-8A60082FB53C}"/>
              </a:ext>
            </a:extLst>
          </p:cNvPr>
          <p:cNvSpPr txBox="1"/>
          <p:nvPr/>
        </p:nvSpPr>
        <p:spPr>
          <a:xfrm>
            <a:off x="452960" y="3002945"/>
            <a:ext cx="110323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ООО «ЗКС»</a:t>
            </a:r>
          </a:p>
          <a:p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АО «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Трансэнерго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МКП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Энергетик»</a:t>
            </a:r>
          </a:p>
          <a:p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ФГУП ПО «Маяк»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1172F6-559B-2732-0185-195E37B2420A}"/>
              </a:ext>
            </a:extLst>
          </p:cNvPr>
          <p:cNvSpPr txBox="1"/>
          <p:nvPr/>
        </p:nvSpPr>
        <p:spPr>
          <a:xfrm>
            <a:off x="473837" y="1589966"/>
            <a:ext cx="1103236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Обрабатывающее производство, электрическая энергия, газ, пар, водоснабжение, водоотведение, организация сбора и утилизация отходов, ликвидация загрязнений</a:t>
            </a:r>
            <a:endParaRPr lang="ru-RU" sz="2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1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D6045-D64C-D88D-700C-285DCB81F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5213BB3-18E9-8BB3-D29B-39CF2EB2D1B1}"/>
              </a:ext>
            </a:extLst>
          </p:cNvPr>
          <p:cNvSpPr txBox="1"/>
          <p:nvPr/>
        </p:nvSpPr>
        <p:spPr>
          <a:xfrm>
            <a:off x="452960" y="473836"/>
            <a:ext cx="9910240" cy="10137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dirty="0"/>
              <a:t>ПРИРОДНЫЕ РЕСУРСЫ И ПОТЕНЦИАЛ ДЛЯ НОВЫХ ПРЕДПРИЯТИЙ СНЕЖИНСК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ED32FA-8CC9-5AE2-B6B8-B141062114E5}"/>
              </a:ext>
            </a:extLst>
          </p:cNvPr>
          <p:cNvSpPr txBox="1"/>
          <p:nvPr/>
        </p:nvSpPr>
        <p:spPr>
          <a:xfrm>
            <a:off x="877864" y="2261468"/>
            <a:ext cx="66688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Лесные площади 19 479 га. </a:t>
            </a:r>
          </a:p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Земли застройки 4 264 га. </a:t>
            </a:r>
            <a:b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Площадь сельскохозяйственных угодий 1 241 га. </a:t>
            </a:r>
            <a:b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Общая площадь территории 37 400 га. </a:t>
            </a:r>
            <a:b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BFA401F-D425-57F2-DDDF-375303007D12}"/>
              </a:ext>
            </a:extLst>
          </p:cNvPr>
          <p:cNvSpPr txBox="1"/>
          <p:nvPr/>
        </p:nvSpPr>
        <p:spPr>
          <a:xfrm>
            <a:off x="7546724" y="2261468"/>
            <a:ext cx="38212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Деревообрабатывающие производства и сельское хозяйство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9667FE-165B-BCC1-2961-5DA6D0590A8E}"/>
              </a:ext>
            </a:extLst>
          </p:cNvPr>
          <p:cNvSpPr txBox="1"/>
          <p:nvPr/>
        </p:nvSpPr>
        <p:spPr>
          <a:xfrm>
            <a:off x="877864" y="4625975"/>
            <a:ext cx="61325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Сунгульское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месторождение строительного камня</a:t>
            </a:r>
            <a:b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Разведанные запасы составляют 3,9 млн. м³,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проведении дополнительных геологических исследований возможно увеличение разведанных запасов этого месторождения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 16 млн. м³.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B1FB00-0191-D550-E3C3-D589094077B7}"/>
              </a:ext>
            </a:extLst>
          </p:cNvPr>
          <p:cNvSpPr txBox="1"/>
          <p:nvPr/>
        </p:nvSpPr>
        <p:spPr>
          <a:xfrm>
            <a:off x="7566557" y="4625975"/>
            <a:ext cx="38212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Добывающая, обрабатывающая промышленность</a:t>
            </a:r>
          </a:p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635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ADED25D-FBCF-43CB-9443-0FF57C1D4FD9}"/>
              </a:ext>
            </a:extLst>
          </p:cNvPr>
          <p:cNvSpPr txBox="1"/>
          <p:nvPr/>
        </p:nvSpPr>
        <p:spPr>
          <a:xfrm>
            <a:off x="452960" y="473836"/>
            <a:ext cx="9910240" cy="10137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3250" b="0" i="0" spc="50">
                <a:solidFill>
                  <a:srgbClr val="1F417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dirty="0"/>
              <a:t>ПРИРОДНЫЕ РЕСУРСЫ И ПОТЕНЦИАЛ ДЛЯ НОВЫХ ПРЕДПРИЯТИЙ ОЗЁРСК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2E0CD3-F829-4860-AEFA-B1E4E2C1AAAD}"/>
              </a:ext>
            </a:extLst>
          </p:cNvPr>
          <p:cNvSpPr txBox="1"/>
          <p:nvPr/>
        </p:nvSpPr>
        <p:spPr>
          <a:xfrm>
            <a:off x="877865" y="2187575"/>
            <a:ext cx="62849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Земли сельскохозяйственного назначения – 3050 га Земли лесного фонда – 1068 га. </a:t>
            </a:r>
          </a:p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Земли населенных пунктов – 5478 га </a:t>
            </a:r>
          </a:p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Общая площадь Озерского городского округа составляет 65732 га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921CFB-94B3-4FB6-BE90-C674100B9DCB}"/>
              </a:ext>
            </a:extLst>
          </p:cNvPr>
          <p:cNvSpPr txBox="1"/>
          <p:nvPr/>
        </p:nvSpPr>
        <p:spPr>
          <a:xfrm>
            <a:off x="7546725" y="2187575"/>
            <a:ext cx="39594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Деревообрабатывающие производства и сельское хозяйство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4A3744-4DC7-465A-BA3D-03B8A68C3EE9}"/>
              </a:ext>
            </a:extLst>
          </p:cNvPr>
          <p:cNvSpPr txBox="1"/>
          <p:nvPr/>
        </p:nvSpPr>
        <p:spPr>
          <a:xfrm>
            <a:off x="838200" y="4549775"/>
            <a:ext cx="6324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12 озер общей площадью 9 063,6 га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общий объем - 680,0 млн  куб. м.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Основными источниками водоснабжения являются: озеро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Иртяш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озеро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Акуля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121E34-02A1-4F80-BA7E-28A4D545AF36}"/>
              </a:ext>
            </a:extLst>
          </p:cNvPr>
          <p:cNvSpPr txBox="1"/>
          <p:nvPr/>
        </p:nvSpPr>
        <p:spPr>
          <a:xfrm>
            <a:off x="7546725" y="4397375"/>
            <a:ext cx="351125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Объекты рекреации и активного водного отдыха</a:t>
            </a:r>
          </a:p>
          <a:p>
            <a:r>
              <a:rPr lang="ru-RU" dirty="0"/>
              <a:t>Рыболовные хозяйства</a:t>
            </a:r>
          </a:p>
        </p:txBody>
      </p:sp>
    </p:spTree>
    <p:extLst>
      <p:ext uri="{BB962C8B-B14F-4D97-AF65-F5344CB8AC3E}">
        <p14:creationId xmlns:p14="http://schemas.microsoft.com/office/powerpoint/2010/main" val="1715982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3728</TotalTime>
  <Words>2671</Words>
  <Application>Microsoft Office PowerPoint</Application>
  <PresentationFormat>Произвольный</PresentationFormat>
  <Paragraphs>444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Arial Black</vt:lpstr>
      <vt:lpstr>Arial MT</vt:lpstr>
      <vt:lpstr>Calibri</vt:lpstr>
      <vt:lpstr>Helvetica</vt:lpstr>
      <vt:lpstr>Symbol</vt:lpstr>
      <vt:lpstr>Tahoma</vt:lpstr>
      <vt:lpstr>Times New Roman</vt:lpstr>
      <vt:lpstr>Office Theme</vt:lpstr>
      <vt:lpstr>ТОР СНЕЖИНСК и ТОР ОЗЁРСК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ЮЖНОУРАЛЬСКИЙ ГО</dc:title>
  <dc:creator>Мой бизнес</dc:creator>
  <cp:lastModifiedBy>Мой бизнес</cp:lastModifiedBy>
  <cp:revision>142</cp:revision>
  <cp:lastPrinted>2024-05-07T04:53:32Z</cp:lastPrinted>
  <dcterms:created xsi:type="dcterms:W3CDTF">2024-02-27T05:18:05Z</dcterms:created>
  <dcterms:modified xsi:type="dcterms:W3CDTF">2024-05-07T04:56:43Z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2024-02-27T00:00:00Z</vt:filetime>
  </property>
</Properties>
</file>