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1" r:id="rId4"/>
    <p:sldId id="272" r:id="rId5"/>
    <p:sldId id="262" r:id="rId6"/>
    <p:sldId id="258" r:id="rId7"/>
    <p:sldId id="273" r:id="rId8"/>
    <p:sldId id="274" r:id="rId9"/>
    <p:sldId id="280" r:id="rId10"/>
    <p:sldId id="270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D1A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53" d="100"/>
          <a:sy n="153" d="100"/>
        </p:scale>
        <p:origin x="55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AE4F164-4DCF-85F6-F35D-4EF64FBA749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2653AA03-DB99-245E-32F1-8C0175EF90C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3EC3C00-F9D8-FBEB-B76E-A7345E209C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4FBFF-4DD1-46AA-BFAB-132201104D73}" type="datetimeFigureOut">
              <a:rPr lang="ru-RU" smtClean="0"/>
              <a:t>16.10.2024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D385494-6B03-52A9-6FD0-93405AEAA7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5F962A4-BEE6-9537-5D0E-C22B4FC66E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87B0E-ECAD-4E41-BB9F-1A7277FEB5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81239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CDB00B0-0E2B-082F-F157-CF42DF2CC9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706DA12F-E01E-A1CB-3754-93AEBC31E2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C924A50-023A-1BCE-600D-D8C95A6F6A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4FBFF-4DD1-46AA-BFAB-132201104D73}" type="datetimeFigureOut">
              <a:rPr lang="ru-RU" smtClean="0"/>
              <a:t>16.10.2024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6229E7F-A0D3-F2EC-FD05-1B49083134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9CE8B69-DBF7-E35C-DCA3-F47C85F039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87B0E-ECAD-4E41-BB9F-1A7277FEB5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31634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EB115D6F-FD44-F16E-28FC-6E10D122DF2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871BA590-DF20-1876-377D-AD250E67D1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052F6CD-1E49-ECC4-4CAB-59EBB593BD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4FBFF-4DD1-46AA-BFAB-132201104D73}" type="datetimeFigureOut">
              <a:rPr lang="ru-RU" smtClean="0"/>
              <a:t>16.10.2024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2B565C3-1DF9-9123-32D1-59966A5AAD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F1E9FEA-8267-971D-C000-19D1617DB4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87B0E-ECAD-4E41-BB9F-1A7277FEB5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30978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84F86D8-648B-834A-2C62-9CAB710368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3EE4F2C-8B60-AF0B-B7B9-862F108539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EE3063D-47A1-255E-0D3F-3617B1F9EE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4FBFF-4DD1-46AA-BFAB-132201104D73}" type="datetimeFigureOut">
              <a:rPr lang="ru-RU" smtClean="0"/>
              <a:t>16.10.2024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E57CB39-8B2F-D537-CECE-89C17A2EA3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FF983FF-1743-5CD6-FCF3-681C3AC5B8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87B0E-ECAD-4E41-BB9F-1A7277FEB5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41052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F37D986-A14C-3B46-2416-2EF5FB7F35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29ADABA-C78E-9598-3D9C-05F930DA2B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C3B7C15-4421-2B5F-DC84-0BEE3E8B9A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4FBFF-4DD1-46AA-BFAB-132201104D73}" type="datetimeFigureOut">
              <a:rPr lang="ru-RU" smtClean="0"/>
              <a:t>16.10.2024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7ACA012-FFF3-9521-1417-9146F5EB0A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EAAA64C-359A-0DA3-B7F5-9CB3E16DB5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87B0E-ECAD-4E41-BB9F-1A7277FEB5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67189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AD10467-5280-1BA9-5E5D-C373DE5B8C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5883F51-5E34-B1CD-40EE-109162E6EA9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CACDAE1-A481-D63C-8444-35A9659C15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09552FC-C79E-D446-DAAF-BAB9C9E7D7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4FBFF-4DD1-46AA-BFAB-132201104D73}" type="datetimeFigureOut">
              <a:rPr lang="ru-RU" smtClean="0"/>
              <a:t>16.10.2024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91A0663-232E-E577-5754-B9D2A3D786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62EB719-ADAC-0601-694D-4F2A9758B1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87B0E-ECAD-4E41-BB9F-1A7277FEB5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24476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BE3BAAB-59A8-9DD4-7965-6780C67ED2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AAE4488-AB86-48C4-D02F-476984A3BB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5CD3918F-4F22-8455-27B4-7360BD4830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954FCD53-7BFF-1F7F-B6D6-388D362A46D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07864EE5-DFE4-DCE0-9BB0-28B1334B3FA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3C414077-CEDF-8E97-1043-0B80061CD2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4FBFF-4DD1-46AA-BFAB-132201104D73}" type="datetimeFigureOut">
              <a:rPr lang="ru-RU" smtClean="0"/>
              <a:t>16.10.2024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84107EA8-6184-4BB3-BCD8-D0BEB4131B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29CA973C-F917-44B2-ABB2-D738C7B3ED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87B0E-ECAD-4E41-BB9F-1A7277FEB5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29557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0676586-0B7C-FB27-2B02-A89CDCBBF6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384C8C21-F2D9-122A-EA42-79A9E346AF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4FBFF-4DD1-46AA-BFAB-132201104D73}" type="datetimeFigureOut">
              <a:rPr lang="ru-RU" smtClean="0"/>
              <a:t>16.10.2024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11D6620A-4A34-76B7-E2A3-302BF7E13F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368EA55F-91FF-3D50-D1B0-7752CE1564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87B0E-ECAD-4E41-BB9F-1A7277FEB5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60393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8A7B428E-5F3B-4A30-2566-249EA55CED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4FBFF-4DD1-46AA-BFAB-132201104D73}" type="datetimeFigureOut">
              <a:rPr lang="ru-RU" smtClean="0"/>
              <a:t>16.10.2024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168CC681-0EEE-5849-4F1C-49564B3BB3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4B782AE3-DAD4-F386-2B05-D63F336BF4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87B0E-ECAD-4E41-BB9F-1A7277FEB5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61177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DAF618D-4CCF-CFCC-B051-47DC01C2A6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59BB172-28DB-AE8B-9C52-D5ABF66B7B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7ADF887-419B-CAFC-AE7B-6BC0FA0A3A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061C503-9433-6A61-DC55-5C0CB32C4B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4FBFF-4DD1-46AA-BFAB-132201104D73}" type="datetimeFigureOut">
              <a:rPr lang="ru-RU" smtClean="0"/>
              <a:t>16.10.2024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2FB16E5-5064-C4E0-48CE-626353B925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B961C0C-0548-3C68-4901-67A3659872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87B0E-ECAD-4E41-BB9F-1A7277FEB5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5283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BC4E229-8EB7-5609-C82C-0B95492DC8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3D1AC756-4FBC-126B-C0C2-1FBCAC93736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1C2B4556-7E0B-60EB-89B0-648379F675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234960D-F985-45F4-0BA4-BD4242ADE0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4FBFF-4DD1-46AA-BFAB-132201104D73}" type="datetimeFigureOut">
              <a:rPr lang="ru-RU" smtClean="0"/>
              <a:t>16.10.2024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BBF7BD5-CA78-2470-B9B7-2641D4B946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CC802B2-6D6B-C2A7-2C91-7D4CF14375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87B0E-ECAD-4E41-BB9F-1A7277FEB5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12250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440AB29-9FC6-ABA2-8872-21778D495C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5BEB7A4-98F9-D722-A4AE-CFECCC43E7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021BC2B-4844-1CFF-73A6-41FCDAE1976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14FBFF-4DD1-46AA-BFAB-132201104D73}" type="datetimeFigureOut">
              <a:rPr lang="ru-RU" smtClean="0"/>
              <a:t>16.10.2024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74CB167-47AD-3F22-9E05-834E746A739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C99A563-F1B3-7793-3007-F395165CFB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887B0E-ECAD-4E41-BB9F-1A7277FEB5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36737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112">
            <a:extLst>
              <a:ext uri="{FF2B5EF4-FFF2-40B4-BE49-F238E27FC236}">
                <a16:creationId xmlns:a16="http://schemas.microsoft.com/office/drawing/2014/main" id="{07910611-85BD-B5E3-1B01-2165C2852031}"/>
              </a:ext>
            </a:extLst>
          </p:cNvPr>
          <p:cNvSpPr/>
          <p:nvPr/>
        </p:nvSpPr>
        <p:spPr>
          <a:xfrm>
            <a:off x="9911528" y="530581"/>
            <a:ext cx="777200" cy="42896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113">
            <a:extLst>
              <a:ext uri="{FF2B5EF4-FFF2-40B4-BE49-F238E27FC236}">
                <a16:creationId xmlns:a16="http://schemas.microsoft.com/office/drawing/2014/main" id="{351D3B65-0368-9E15-0534-AB5848978BD2}"/>
              </a:ext>
            </a:extLst>
          </p:cNvPr>
          <p:cNvSpPr/>
          <p:nvPr/>
        </p:nvSpPr>
        <p:spPr>
          <a:xfrm>
            <a:off x="10935944" y="535522"/>
            <a:ext cx="932704" cy="40708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114">
            <a:extLst>
              <a:ext uri="{FF2B5EF4-FFF2-40B4-BE49-F238E27FC236}">
                <a16:creationId xmlns:a16="http://schemas.microsoft.com/office/drawing/2014/main" id="{841717D6-9E2B-8721-1D37-E9375E14D263}"/>
              </a:ext>
            </a:extLst>
          </p:cNvPr>
          <p:cNvSpPr/>
          <p:nvPr/>
        </p:nvSpPr>
        <p:spPr>
          <a:xfrm>
            <a:off x="10792816" y="522817"/>
            <a:ext cx="0" cy="423545"/>
          </a:xfrm>
          <a:custGeom>
            <a:avLst/>
            <a:gdLst/>
            <a:ahLst/>
            <a:cxnLst/>
            <a:rect l="l" t="t" r="r" b="b"/>
            <a:pathLst>
              <a:path h="423544">
                <a:moveTo>
                  <a:pt x="0" y="0"/>
                </a:moveTo>
                <a:lnTo>
                  <a:pt x="0" y="422986"/>
                </a:lnTo>
              </a:path>
            </a:pathLst>
          </a:custGeom>
          <a:ln w="8127">
            <a:solidFill>
              <a:srgbClr val="4640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115">
            <a:extLst>
              <a:ext uri="{FF2B5EF4-FFF2-40B4-BE49-F238E27FC236}">
                <a16:creationId xmlns:a16="http://schemas.microsoft.com/office/drawing/2014/main" id="{053733A1-EE7B-9EAE-F72F-EB2C533C999E}"/>
              </a:ext>
            </a:extLst>
          </p:cNvPr>
          <p:cNvSpPr/>
          <p:nvPr/>
        </p:nvSpPr>
        <p:spPr>
          <a:xfrm>
            <a:off x="9387182" y="530973"/>
            <a:ext cx="414863" cy="41485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116">
            <a:extLst>
              <a:ext uri="{FF2B5EF4-FFF2-40B4-BE49-F238E27FC236}">
                <a16:creationId xmlns:a16="http://schemas.microsoft.com/office/drawing/2014/main" id="{316B5A31-3C56-D369-6A03-447B205DC2ED}"/>
              </a:ext>
            </a:extLst>
          </p:cNvPr>
          <p:cNvSpPr/>
          <p:nvPr/>
        </p:nvSpPr>
        <p:spPr>
          <a:xfrm>
            <a:off x="6277482" y="307260"/>
            <a:ext cx="556443" cy="718911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117">
            <a:extLst>
              <a:ext uri="{FF2B5EF4-FFF2-40B4-BE49-F238E27FC236}">
                <a16:creationId xmlns:a16="http://schemas.microsoft.com/office/drawing/2014/main" id="{5E507ED5-289A-590A-88DB-D03EE60F5617}"/>
              </a:ext>
            </a:extLst>
          </p:cNvPr>
          <p:cNvSpPr/>
          <p:nvPr/>
        </p:nvSpPr>
        <p:spPr>
          <a:xfrm>
            <a:off x="8559995" y="550803"/>
            <a:ext cx="354559" cy="150014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18">
            <a:extLst>
              <a:ext uri="{FF2B5EF4-FFF2-40B4-BE49-F238E27FC236}">
                <a16:creationId xmlns:a16="http://schemas.microsoft.com/office/drawing/2014/main" id="{387205FA-34C7-5974-27D6-F0239D3F5774}"/>
              </a:ext>
            </a:extLst>
          </p:cNvPr>
          <p:cNvSpPr/>
          <p:nvPr/>
        </p:nvSpPr>
        <p:spPr>
          <a:xfrm>
            <a:off x="8292981" y="673979"/>
            <a:ext cx="103505" cy="158750"/>
          </a:xfrm>
          <a:custGeom>
            <a:avLst/>
            <a:gdLst/>
            <a:ahLst/>
            <a:cxnLst/>
            <a:rect l="l" t="t" r="r" b="b"/>
            <a:pathLst>
              <a:path w="103504" h="158750">
                <a:moveTo>
                  <a:pt x="83578" y="0"/>
                </a:moveTo>
                <a:lnTo>
                  <a:pt x="49263" y="12534"/>
                </a:lnTo>
                <a:lnTo>
                  <a:pt x="42671" y="14300"/>
                </a:lnTo>
                <a:lnTo>
                  <a:pt x="9205" y="44653"/>
                </a:lnTo>
                <a:lnTo>
                  <a:pt x="0" y="96786"/>
                </a:lnTo>
                <a:lnTo>
                  <a:pt x="868" y="110353"/>
                </a:lnTo>
                <a:lnTo>
                  <a:pt x="21784" y="149089"/>
                </a:lnTo>
                <a:lnTo>
                  <a:pt x="52349" y="158369"/>
                </a:lnTo>
                <a:lnTo>
                  <a:pt x="62939" y="157458"/>
                </a:lnTo>
                <a:lnTo>
                  <a:pt x="72582" y="154712"/>
                </a:lnTo>
                <a:lnTo>
                  <a:pt x="81236" y="150112"/>
                </a:lnTo>
                <a:lnTo>
                  <a:pt x="88861" y="143637"/>
                </a:lnTo>
                <a:lnTo>
                  <a:pt x="90263" y="141871"/>
                </a:lnTo>
                <a:lnTo>
                  <a:pt x="51904" y="141871"/>
                </a:lnTo>
                <a:lnTo>
                  <a:pt x="38459" y="138898"/>
                </a:lnTo>
                <a:lnTo>
                  <a:pt x="27960" y="130460"/>
                </a:lnTo>
                <a:lnTo>
                  <a:pt x="21131" y="117279"/>
                </a:lnTo>
                <a:lnTo>
                  <a:pt x="18694" y="100076"/>
                </a:lnTo>
                <a:lnTo>
                  <a:pt x="20231" y="93256"/>
                </a:lnTo>
                <a:lnTo>
                  <a:pt x="24193" y="87325"/>
                </a:lnTo>
                <a:lnTo>
                  <a:pt x="31427" y="81381"/>
                </a:lnTo>
                <a:lnTo>
                  <a:pt x="17589" y="81381"/>
                </a:lnTo>
                <a:lnTo>
                  <a:pt x="32689" y="40463"/>
                </a:lnTo>
                <a:lnTo>
                  <a:pt x="69062" y="27051"/>
                </a:lnTo>
                <a:lnTo>
                  <a:pt x="75222" y="25514"/>
                </a:lnTo>
                <a:lnTo>
                  <a:pt x="85343" y="21996"/>
                </a:lnTo>
                <a:lnTo>
                  <a:pt x="89522" y="18694"/>
                </a:lnTo>
                <a:lnTo>
                  <a:pt x="93040" y="13855"/>
                </a:lnTo>
                <a:lnTo>
                  <a:pt x="83578" y="0"/>
                </a:lnTo>
                <a:close/>
              </a:path>
              <a:path w="103504" h="158750">
                <a:moveTo>
                  <a:pt x="92559" y="74790"/>
                </a:moveTo>
                <a:lnTo>
                  <a:pt x="52781" y="74790"/>
                </a:lnTo>
                <a:lnTo>
                  <a:pt x="66174" y="77232"/>
                </a:lnTo>
                <a:lnTo>
                  <a:pt x="76123" y="84105"/>
                </a:lnTo>
                <a:lnTo>
                  <a:pt x="82320" y="94732"/>
                </a:lnTo>
                <a:lnTo>
                  <a:pt x="84454" y="108432"/>
                </a:lnTo>
                <a:lnTo>
                  <a:pt x="83878" y="115240"/>
                </a:lnTo>
                <a:lnTo>
                  <a:pt x="61366" y="141871"/>
                </a:lnTo>
                <a:lnTo>
                  <a:pt x="90263" y="141871"/>
                </a:lnTo>
                <a:lnTo>
                  <a:pt x="95082" y="135800"/>
                </a:lnTo>
                <a:lnTo>
                  <a:pt x="99567" y="127122"/>
                </a:lnTo>
                <a:lnTo>
                  <a:pt x="102256" y="117742"/>
                </a:lnTo>
                <a:lnTo>
                  <a:pt x="103162" y="107556"/>
                </a:lnTo>
                <a:lnTo>
                  <a:pt x="99938" y="87241"/>
                </a:lnTo>
                <a:lnTo>
                  <a:pt x="92559" y="74790"/>
                </a:lnTo>
                <a:close/>
              </a:path>
              <a:path w="103504" h="158750">
                <a:moveTo>
                  <a:pt x="57188" y="58293"/>
                </a:moveTo>
                <a:lnTo>
                  <a:pt x="44910" y="59952"/>
                </a:lnTo>
                <a:lnTo>
                  <a:pt x="33729" y="64641"/>
                </a:lnTo>
                <a:lnTo>
                  <a:pt x="24489" y="71928"/>
                </a:lnTo>
                <a:lnTo>
                  <a:pt x="18033" y="81381"/>
                </a:lnTo>
                <a:lnTo>
                  <a:pt x="31427" y="81381"/>
                </a:lnTo>
                <a:lnTo>
                  <a:pt x="36512" y="77203"/>
                </a:lnTo>
                <a:lnTo>
                  <a:pt x="43992" y="74790"/>
                </a:lnTo>
                <a:lnTo>
                  <a:pt x="92559" y="74790"/>
                </a:lnTo>
                <a:lnTo>
                  <a:pt x="90733" y="71708"/>
                </a:lnTo>
                <a:lnTo>
                  <a:pt x="76249" y="61784"/>
                </a:lnTo>
                <a:lnTo>
                  <a:pt x="57188" y="58293"/>
                </a:lnTo>
                <a:close/>
              </a:path>
            </a:pathLst>
          </a:custGeom>
          <a:solidFill>
            <a:srgbClr val="0C30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9">
            <a:extLst>
              <a:ext uri="{FF2B5EF4-FFF2-40B4-BE49-F238E27FC236}">
                <a16:creationId xmlns:a16="http://schemas.microsoft.com/office/drawing/2014/main" id="{DB08BEA3-B739-CFD1-0FC6-E7ADB5FA669D}"/>
              </a:ext>
            </a:extLst>
          </p:cNvPr>
          <p:cNvSpPr/>
          <p:nvPr/>
        </p:nvSpPr>
        <p:spPr>
          <a:xfrm>
            <a:off x="8411964" y="731164"/>
            <a:ext cx="92710" cy="99060"/>
          </a:xfrm>
          <a:custGeom>
            <a:avLst/>
            <a:gdLst/>
            <a:ahLst/>
            <a:cxnLst/>
            <a:rect l="l" t="t" r="r" b="b"/>
            <a:pathLst>
              <a:path w="92710" h="99059">
                <a:moveTo>
                  <a:pt x="17602" y="0"/>
                </a:moveTo>
                <a:lnTo>
                  <a:pt x="0" y="0"/>
                </a:lnTo>
                <a:lnTo>
                  <a:pt x="0" y="98983"/>
                </a:lnTo>
                <a:lnTo>
                  <a:pt x="17602" y="98983"/>
                </a:lnTo>
                <a:lnTo>
                  <a:pt x="37236" y="73685"/>
                </a:lnTo>
                <a:lnTo>
                  <a:pt x="17602" y="73685"/>
                </a:lnTo>
                <a:lnTo>
                  <a:pt x="17602" y="0"/>
                </a:lnTo>
                <a:close/>
              </a:path>
              <a:path w="92710" h="99059">
                <a:moveTo>
                  <a:pt x="92392" y="25298"/>
                </a:moveTo>
                <a:lnTo>
                  <a:pt x="74790" y="25298"/>
                </a:lnTo>
                <a:lnTo>
                  <a:pt x="74790" y="98983"/>
                </a:lnTo>
                <a:lnTo>
                  <a:pt x="92392" y="98983"/>
                </a:lnTo>
                <a:lnTo>
                  <a:pt x="92392" y="25298"/>
                </a:lnTo>
                <a:close/>
              </a:path>
              <a:path w="92710" h="99059">
                <a:moveTo>
                  <a:pt x="92392" y="0"/>
                </a:moveTo>
                <a:lnTo>
                  <a:pt x="74790" y="0"/>
                </a:lnTo>
                <a:lnTo>
                  <a:pt x="17602" y="73685"/>
                </a:lnTo>
                <a:lnTo>
                  <a:pt x="37236" y="73685"/>
                </a:lnTo>
                <a:lnTo>
                  <a:pt x="74790" y="25298"/>
                </a:lnTo>
                <a:lnTo>
                  <a:pt x="92392" y="25298"/>
                </a:lnTo>
                <a:lnTo>
                  <a:pt x="92392" y="0"/>
                </a:lnTo>
                <a:close/>
              </a:path>
            </a:pathLst>
          </a:custGeom>
          <a:solidFill>
            <a:srgbClr val="0C30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0">
            <a:extLst>
              <a:ext uri="{FF2B5EF4-FFF2-40B4-BE49-F238E27FC236}">
                <a16:creationId xmlns:a16="http://schemas.microsoft.com/office/drawing/2014/main" id="{82AB3F4D-929D-0133-AB51-1916356D3B11}"/>
              </a:ext>
            </a:extLst>
          </p:cNvPr>
          <p:cNvSpPr/>
          <p:nvPr/>
        </p:nvSpPr>
        <p:spPr>
          <a:xfrm>
            <a:off x="8518645" y="728965"/>
            <a:ext cx="83185" cy="103505"/>
          </a:xfrm>
          <a:custGeom>
            <a:avLst/>
            <a:gdLst/>
            <a:ahLst/>
            <a:cxnLst/>
            <a:rect l="l" t="t" r="r" b="b"/>
            <a:pathLst>
              <a:path w="83185" h="103505">
                <a:moveTo>
                  <a:pt x="9016" y="76771"/>
                </a:moveTo>
                <a:lnTo>
                  <a:pt x="0" y="89966"/>
                </a:lnTo>
                <a:lnTo>
                  <a:pt x="3301" y="93700"/>
                </a:lnTo>
                <a:lnTo>
                  <a:pt x="9016" y="97002"/>
                </a:lnTo>
                <a:lnTo>
                  <a:pt x="17157" y="99644"/>
                </a:lnTo>
                <a:lnTo>
                  <a:pt x="25298" y="102057"/>
                </a:lnTo>
                <a:lnTo>
                  <a:pt x="33210" y="103378"/>
                </a:lnTo>
                <a:lnTo>
                  <a:pt x="40919" y="103378"/>
                </a:lnTo>
                <a:lnTo>
                  <a:pt x="57968" y="101306"/>
                </a:lnTo>
                <a:lnTo>
                  <a:pt x="71245" y="95380"/>
                </a:lnTo>
                <a:lnTo>
                  <a:pt x="78468" y="87541"/>
                </a:lnTo>
                <a:lnTo>
                  <a:pt x="38277" y="87541"/>
                </a:lnTo>
                <a:lnTo>
                  <a:pt x="31016" y="86754"/>
                </a:lnTo>
                <a:lnTo>
                  <a:pt x="23237" y="84547"/>
                </a:lnTo>
                <a:lnTo>
                  <a:pt x="15664" y="81143"/>
                </a:lnTo>
                <a:lnTo>
                  <a:pt x="9016" y="76771"/>
                </a:lnTo>
                <a:close/>
              </a:path>
              <a:path w="83185" h="103505">
                <a:moveTo>
                  <a:pt x="77235" y="15836"/>
                </a:moveTo>
                <a:lnTo>
                  <a:pt x="39814" y="15836"/>
                </a:lnTo>
                <a:lnTo>
                  <a:pt x="48590" y="16833"/>
                </a:lnTo>
                <a:lnTo>
                  <a:pt x="55241" y="19686"/>
                </a:lnTo>
                <a:lnTo>
                  <a:pt x="59459" y="24189"/>
                </a:lnTo>
                <a:lnTo>
                  <a:pt x="60934" y="30137"/>
                </a:lnTo>
                <a:lnTo>
                  <a:pt x="60934" y="38061"/>
                </a:lnTo>
                <a:lnTo>
                  <a:pt x="53670" y="44208"/>
                </a:lnTo>
                <a:lnTo>
                  <a:pt x="28155" y="44208"/>
                </a:lnTo>
                <a:lnTo>
                  <a:pt x="28155" y="58508"/>
                </a:lnTo>
                <a:lnTo>
                  <a:pt x="56972" y="58508"/>
                </a:lnTo>
                <a:lnTo>
                  <a:pt x="64223" y="63131"/>
                </a:lnTo>
                <a:lnTo>
                  <a:pt x="64223" y="71272"/>
                </a:lnTo>
                <a:lnTo>
                  <a:pt x="62304" y="77897"/>
                </a:lnTo>
                <a:lnTo>
                  <a:pt x="56942" y="83035"/>
                </a:lnTo>
                <a:lnTo>
                  <a:pt x="48734" y="86360"/>
                </a:lnTo>
                <a:lnTo>
                  <a:pt x="38277" y="87541"/>
                </a:lnTo>
                <a:lnTo>
                  <a:pt x="78468" y="87541"/>
                </a:lnTo>
                <a:lnTo>
                  <a:pt x="79861" y="86029"/>
                </a:lnTo>
                <a:lnTo>
                  <a:pt x="82930" y="73685"/>
                </a:lnTo>
                <a:lnTo>
                  <a:pt x="81556" y="65159"/>
                </a:lnTo>
                <a:lnTo>
                  <a:pt x="77541" y="58073"/>
                </a:lnTo>
                <a:lnTo>
                  <a:pt x="71052" y="52964"/>
                </a:lnTo>
                <a:lnTo>
                  <a:pt x="62255" y="50368"/>
                </a:lnTo>
                <a:lnTo>
                  <a:pt x="62255" y="49936"/>
                </a:lnTo>
                <a:lnTo>
                  <a:pt x="69883" y="46139"/>
                </a:lnTo>
                <a:lnTo>
                  <a:pt x="75309" y="41001"/>
                </a:lnTo>
                <a:lnTo>
                  <a:pt x="78552" y="34502"/>
                </a:lnTo>
                <a:lnTo>
                  <a:pt x="79629" y="26619"/>
                </a:lnTo>
                <a:lnTo>
                  <a:pt x="77235" y="15836"/>
                </a:lnTo>
                <a:close/>
              </a:path>
              <a:path w="83185" h="103505">
                <a:moveTo>
                  <a:pt x="42456" y="0"/>
                </a:moveTo>
                <a:lnTo>
                  <a:pt x="30769" y="918"/>
                </a:lnTo>
                <a:lnTo>
                  <a:pt x="19907" y="3549"/>
                </a:lnTo>
                <a:lnTo>
                  <a:pt x="10530" y="7704"/>
                </a:lnTo>
                <a:lnTo>
                  <a:pt x="3301" y="13195"/>
                </a:lnTo>
                <a:lnTo>
                  <a:pt x="10121" y="26835"/>
                </a:lnTo>
                <a:lnTo>
                  <a:pt x="17172" y="22057"/>
                </a:lnTo>
                <a:lnTo>
                  <a:pt x="24472" y="18616"/>
                </a:lnTo>
                <a:lnTo>
                  <a:pt x="32021" y="16535"/>
                </a:lnTo>
                <a:lnTo>
                  <a:pt x="39814" y="15836"/>
                </a:lnTo>
                <a:lnTo>
                  <a:pt x="77235" y="15836"/>
                </a:lnTo>
                <a:lnTo>
                  <a:pt x="77160" y="15500"/>
                </a:lnTo>
                <a:lnTo>
                  <a:pt x="69948" y="7123"/>
                </a:lnTo>
                <a:lnTo>
                  <a:pt x="58283" y="1839"/>
                </a:lnTo>
                <a:lnTo>
                  <a:pt x="42456" y="0"/>
                </a:lnTo>
                <a:close/>
              </a:path>
            </a:pathLst>
          </a:custGeom>
          <a:solidFill>
            <a:srgbClr val="0C30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21">
            <a:extLst>
              <a:ext uri="{FF2B5EF4-FFF2-40B4-BE49-F238E27FC236}">
                <a16:creationId xmlns:a16="http://schemas.microsoft.com/office/drawing/2014/main" id="{124B89DF-76F4-753E-DF14-A4E103096BBA}"/>
              </a:ext>
            </a:extLst>
          </p:cNvPr>
          <p:cNvSpPr/>
          <p:nvPr/>
        </p:nvSpPr>
        <p:spPr>
          <a:xfrm>
            <a:off x="8618950" y="788238"/>
            <a:ext cx="17780" cy="41910"/>
          </a:xfrm>
          <a:custGeom>
            <a:avLst/>
            <a:gdLst/>
            <a:ahLst/>
            <a:cxnLst/>
            <a:rect l="l" t="t" r="r" b="b"/>
            <a:pathLst>
              <a:path w="17779" h="41909">
                <a:moveTo>
                  <a:pt x="0" y="41909"/>
                </a:moveTo>
                <a:lnTo>
                  <a:pt x="17589" y="41909"/>
                </a:lnTo>
                <a:lnTo>
                  <a:pt x="17589" y="0"/>
                </a:lnTo>
                <a:lnTo>
                  <a:pt x="0" y="0"/>
                </a:lnTo>
                <a:lnTo>
                  <a:pt x="0" y="41909"/>
                </a:lnTo>
                <a:close/>
              </a:path>
            </a:pathLst>
          </a:custGeom>
          <a:solidFill>
            <a:srgbClr val="0C30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22">
            <a:extLst>
              <a:ext uri="{FF2B5EF4-FFF2-40B4-BE49-F238E27FC236}">
                <a16:creationId xmlns:a16="http://schemas.microsoft.com/office/drawing/2014/main" id="{3DEA461B-B2F8-D25B-E574-3A9892148FED}"/>
              </a:ext>
            </a:extLst>
          </p:cNvPr>
          <p:cNvSpPr/>
          <p:nvPr/>
        </p:nvSpPr>
        <p:spPr>
          <a:xfrm>
            <a:off x="8618950" y="779983"/>
            <a:ext cx="90805" cy="0"/>
          </a:xfrm>
          <a:custGeom>
            <a:avLst/>
            <a:gdLst/>
            <a:ahLst/>
            <a:cxnLst/>
            <a:rect l="l" t="t" r="r" b="b"/>
            <a:pathLst>
              <a:path w="90804">
                <a:moveTo>
                  <a:pt x="0" y="0"/>
                </a:moveTo>
                <a:lnTo>
                  <a:pt x="90182" y="0"/>
                </a:lnTo>
              </a:path>
            </a:pathLst>
          </a:custGeom>
          <a:ln w="16510">
            <a:solidFill>
              <a:srgbClr val="0C304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23">
            <a:extLst>
              <a:ext uri="{FF2B5EF4-FFF2-40B4-BE49-F238E27FC236}">
                <a16:creationId xmlns:a16="http://schemas.microsoft.com/office/drawing/2014/main" id="{158C8B71-AC10-0651-395A-22622A0FB763}"/>
              </a:ext>
            </a:extLst>
          </p:cNvPr>
          <p:cNvSpPr/>
          <p:nvPr/>
        </p:nvSpPr>
        <p:spPr>
          <a:xfrm>
            <a:off x="8618950" y="731088"/>
            <a:ext cx="17780" cy="40640"/>
          </a:xfrm>
          <a:custGeom>
            <a:avLst/>
            <a:gdLst/>
            <a:ahLst/>
            <a:cxnLst/>
            <a:rect l="l" t="t" r="r" b="b"/>
            <a:pathLst>
              <a:path w="17779" h="40640">
                <a:moveTo>
                  <a:pt x="0" y="40639"/>
                </a:moveTo>
                <a:lnTo>
                  <a:pt x="17589" y="40639"/>
                </a:lnTo>
                <a:lnTo>
                  <a:pt x="17589" y="0"/>
                </a:lnTo>
                <a:lnTo>
                  <a:pt x="0" y="0"/>
                </a:lnTo>
                <a:lnTo>
                  <a:pt x="0" y="40639"/>
                </a:lnTo>
                <a:close/>
              </a:path>
            </a:pathLst>
          </a:custGeom>
          <a:solidFill>
            <a:srgbClr val="0C30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24">
            <a:extLst>
              <a:ext uri="{FF2B5EF4-FFF2-40B4-BE49-F238E27FC236}">
                <a16:creationId xmlns:a16="http://schemas.microsoft.com/office/drawing/2014/main" id="{9D78A2B7-AE3D-418B-D176-C7C8FD87EFBF}"/>
              </a:ext>
            </a:extLst>
          </p:cNvPr>
          <p:cNvSpPr/>
          <p:nvPr/>
        </p:nvSpPr>
        <p:spPr>
          <a:xfrm>
            <a:off x="8691530" y="788352"/>
            <a:ext cx="17780" cy="41910"/>
          </a:xfrm>
          <a:custGeom>
            <a:avLst/>
            <a:gdLst/>
            <a:ahLst/>
            <a:cxnLst/>
            <a:rect l="l" t="t" r="r" b="b"/>
            <a:pathLst>
              <a:path w="17779" h="41909">
                <a:moveTo>
                  <a:pt x="17602" y="0"/>
                </a:moveTo>
                <a:lnTo>
                  <a:pt x="0" y="0"/>
                </a:lnTo>
                <a:lnTo>
                  <a:pt x="0" y="41795"/>
                </a:lnTo>
                <a:lnTo>
                  <a:pt x="17602" y="41795"/>
                </a:lnTo>
                <a:lnTo>
                  <a:pt x="17602" y="0"/>
                </a:lnTo>
                <a:close/>
              </a:path>
            </a:pathLst>
          </a:custGeom>
          <a:solidFill>
            <a:srgbClr val="0C30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25">
            <a:extLst>
              <a:ext uri="{FF2B5EF4-FFF2-40B4-BE49-F238E27FC236}">
                <a16:creationId xmlns:a16="http://schemas.microsoft.com/office/drawing/2014/main" id="{990F26D1-BB2B-18ED-D2C6-89FECD26E182}"/>
              </a:ext>
            </a:extLst>
          </p:cNvPr>
          <p:cNvSpPr/>
          <p:nvPr/>
        </p:nvSpPr>
        <p:spPr>
          <a:xfrm>
            <a:off x="8691530" y="731164"/>
            <a:ext cx="17780" cy="41275"/>
          </a:xfrm>
          <a:custGeom>
            <a:avLst/>
            <a:gdLst/>
            <a:ahLst/>
            <a:cxnLst/>
            <a:rect l="l" t="t" r="r" b="b"/>
            <a:pathLst>
              <a:path w="17779" h="41275">
                <a:moveTo>
                  <a:pt x="17602" y="0"/>
                </a:moveTo>
                <a:lnTo>
                  <a:pt x="0" y="0"/>
                </a:lnTo>
                <a:lnTo>
                  <a:pt x="0" y="40690"/>
                </a:lnTo>
                <a:lnTo>
                  <a:pt x="17602" y="40690"/>
                </a:lnTo>
                <a:lnTo>
                  <a:pt x="17602" y="0"/>
                </a:lnTo>
                <a:close/>
              </a:path>
            </a:pathLst>
          </a:custGeom>
          <a:solidFill>
            <a:srgbClr val="0C30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26">
            <a:extLst>
              <a:ext uri="{FF2B5EF4-FFF2-40B4-BE49-F238E27FC236}">
                <a16:creationId xmlns:a16="http://schemas.microsoft.com/office/drawing/2014/main" id="{ABDACF6D-94D5-7742-CA82-3A5E2337648C}"/>
              </a:ext>
            </a:extLst>
          </p:cNvPr>
          <p:cNvSpPr/>
          <p:nvPr/>
        </p:nvSpPr>
        <p:spPr>
          <a:xfrm>
            <a:off x="8724961" y="728971"/>
            <a:ext cx="97155" cy="103505"/>
          </a:xfrm>
          <a:custGeom>
            <a:avLst/>
            <a:gdLst/>
            <a:ahLst/>
            <a:cxnLst/>
            <a:rect l="l" t="t" r="r" b="b"/>
            <a:pathLst>
              <a:path w="97154" h="103505">
                <a:moveTo>
                  <a:pt x="51028" y="0"/>
                </a:moveTo>
                <a:lnTo>
                  <a:pt x="13639" y="14731"/>
                </a:lnTo>
                <a:lnTo>
                  <a:pt x="0" y="51688"/>
                </a:lnTo>
                <a:lnTo>
                  <a:pt x="907" y="62820"/>
                </a:lnTo>
                <a:lnTo>
                  <a:pt x="22355" y="95485"/>
                </a:lnTo>
                <a:lnTo>
                  <a:pt x="53009" y="103377"/>
                </a:lnTo>
                <a:lnTo>
                  <a:pt x="63890" y="102555"/>
                </a:lnTo>
                <a:lnTo>
                  <a:pt x="73739" y="100102"/>
                </a:lnTo>
                <a:lnTo>
                  <a:pt x="82517" y="96043"/>
                </a:lnTo>
                <a:lnTo>
                  <a:pt x="90182" y="90398"/>
                </a:lnTo>
                <a:lnTo>
                  <a:pt x="88786" y="86880"/>
                </a:lnTo>
                <a:lnTo>
                  <a:pt x="54330" y="86880"/>
                </a:lnTo>
                <a:lnTo>
                  <a:pt x="40894" y="84839"/>
                </a:lnTo>
                <a:lnTo>
                  <a:pt x="30302" y="78963"/>
                </a:lnTo>
                <a:lnTo>
                  <a:pt x="23090" y="69623"/>
                </a:lnTo>
                <a:lnTo>
                  <a:pt x="19799" y="57188"/>
                </a:lnTo>
                <a:lnTo>
                  <a:pt x="95897" y="57188"/>
                </a:lnTo>
                <a:lnTo>
                  <a:pt x="96558" y="53886"/>
                </a:lnTo>
                <a:lnTo>
                  <a:pt x="97002" y="49923"/>
                </a:lnTo>
                <a:lnTo>
                  <a:pt x="97002" y="45300"/>
                </a:lnTo>
                <a:lnTo>
                  <a:pt x="96794" y="42887"/>
                </a:lnTo>
                <a:lnTo>
                  <a:pt x="18694" y="42887"/>
                </a:lnTo>
                <a:lnTo>
                  <a:pt x="21970" y="32174"/>
                </a:lnTo>
                <a:lnTo>
                  <a:pt x="28565" y="23834"/>
                </a:lnTo>
                <a:lnTo>
                  <a:pt x="38089" y="18424"/>
                </a:lnTo>
                <a:lnTo>
                  <a:pt x="50152" y="16497"/>
                </a:lnTo>
                <a:lnTo>
                  <a:pt x="87024" y="16497"/>
                </a:lnTo>
                <a:lnTo>
                  <a:pt x="83807" y="12750"/>
                </a:lnTo>
                <a:lnTo>
                  <a:pt x="76797" y="7141"/>
                </a:lnTo>
                <a:lnTo>
                  <a:pt x="68984" y="3160"/>
                </a:lnTo>
                <a:lnTo>
                  <a:pt x="60388" y="786"/>
                </a:lnTo>
                <a:lnTo>
                  <a:pt x="51028" y="0"/>
                </a:lnTo>
                <a:close/>
              </a:path>
              <a:path w="97154" h="103505">
                <a:moveTo>
                  <a:pt x="84683" y="76542"/>
                </a:moveTo>
                <a:lnTo>
                  <a:pt x="78706" y="81035"/>
                </a:lnTo>
                <a:lnTo>
                  <a:pt x="71654" y="84269"/>
                </a:lnTo>
                <a:lnTo>
                  <a:pt x="63529" y="86224"/>
                </a:lnTo>
                <a:lnTo>
                  <a:pt x="54330" y="86880"/>
                </a:lnTo>
                <a:lnTo>
                  <a:pt x="88786" y="86880"/>
                </a:lnTo>
                <a:lnTo>
                  <a:pt x="84683" y="76542"/>
                </a:lnTo>
                <a:close/>
              </a:path>
              <a:path w="97154" h="103505">
                <a:moveTo>
                  <a:pt x="87024" y="16497"/>
                </a:moveTo>
                <a:lnTo>
                  <a:pt x="50152" y="16497"/>
                </a:lnTo>
                <a:lnTo>
                  <a:pt x="61637" y="18300"/>
                </a:lnTo>
                <a:lnTo>
                  <a:pt x="70465" y="23506"/>
                </a:lnTo>
                <a:lnTo>
                  <a:pt x="76284" y="31804"/>
                </a:lnTo>
                <a:lnTo>
                  <a:pt x="78739" y="42887"/>
                </a:lnTo>
                <a:lnTo>
                  <a:pt x="96794" y="42887"/>
                </a:lnTo>
                <a:lnTo>
                  <a:pt x="96178" y="35732"/>
                </a:lnTo>
                <a:lnTo>
                  <a:pt x="93705" y="27130"/>
                </a:lnTo>
                <a:lnTo>
                  <a:pt x="89582" y="19476"/>
                </a:lnTo>
                <a:lnTo>
                  <a:pt x="87024" y="16497"/>
                </a:lnTo>
                <a:close/>
              </a:path>
            </a:pathLst>
          </a:custGeom>
          <a:solidFill>
            <a:srgbClr val="0C30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27">
            <a:extLst>
              <a:ext uri="{FF2B5EF4-FFF2-40B4-BE49-F238E27FC236}">
                <a16:creationId xmlns:a16="http://schemas.microsoft.com/office/drawing/2014/main" id="{651EA97C-6337-A618-B08F-3ADA944EF11B}"/>
              </a:ext>
            </a:extLst>
          </p:cNvPr>
          <p:cNvSpPr/>
          <p:nvPr/>
        </p:nvSpPr>
        <p:spPr>
          <a:xfrm>
            <a:off x="8828562" y="728970"/>
            <a:ext cx="91440" cy="103505"/>
          </a:xfrm>
          <a:custGeom>
            <a:avLst/>
            <a:gdLst/>
            <a:ahLst/>
            <a:cxnLst/>
            <a:rect l="l" t="t" r="r" b="b"/>
            <a:pathLst>
              <a:path w="91439" h="103505">
                <a:moveTo>
                  <a:pt x="50152" y="0"/>
                </a:moveTo>
                <a:lnTo>
                  <a:pt x="14300" y="14960"/>
                </a:lnTo>
                <a:lnTo>
                  <a:pt x="0" y="51689"/>
                </a:lnTo>
                <a:lnTo>
                  <a:pt x="907" y="62826"/>
                </a:lnTo>
                <a:lnTo>
                  <a:pt x="22477" y="95491"/>
                </a:lnTo>
                <a:lnTo>
                  <a:pt x="53009" y="103378"/>
                </a:lnTo>
                <a:lnTo>
                  <a:pt x="64394" y="102284"/>
                </a:lnTo>
                <a:lnTo>
                  <a:pt x="74834" y="99086"/>
                </a:lnTo>
                <a:lnTo>
                  <a:pt x="83874" y="93910"/>
                </a:lnTo>
                <a:lnTo>
                  <a:pt x="91059" y="86880"/>
                </a:lnTo>
                <a:lnTo>
                  <a:pt x="54330" y="86880"/>
                </a:lnTo>
                <a:lnTo>
                  <a:pt x="47031" y="86265"/>
                </a:lnTo>
                <a:lnTo>
                  <a:pt x="19316" y="59231"/>
                </a:lnTo>
                <a:lnTo>
                  <a:pt x="18694" y="51689"/>
                </a:lnTo>
                <a:lnTo>
                  <a:pt x="19313" y="44428"/>
                </a:lnTo>
                <a:lnTo>
                  <a:pt x="45882" y="17119"/>
                </a:lnTo>
                <a:lnTo>
                  <a:pt x="52565" y="16497"/>
                </a:lnTo>
                <a:lnTo>
                  <a:pt x="87010" y="16497"/>
                </a:lnTo>
                <a:lnTo>
                  <a:pt x="89077" y="12979"/>
                </a:lnTo>
                <a:lnTo>
                  <a:pt x="81822" y="7329"/>
                </a:lnTo>
                <a:lnTo>
                  <a:pt x="72915" y="3270"/>
                </a:lnTo>
                <a:lnTo>
                  <a:pt x="62358" y="820"/>
                </a:lnTo>
                <a:lnTo>
                  <a:pt x="50152" y="0"/>
                </a:lnTo>
                <a:close/>
              </a:path>
              <a:path w="91439" h="103505">
                <a:moveTo>
                  <a:pt x="82702" y="74129"/>
                </a:moveTo>
                <a:lnTo>
                  <a:pt x="76720" y="79738"/>
                </a:lnTo>
                <a:lnTo>
                  <a:pt x="69997" y="83719"/>
                </a:lnTo>
                <a:lnTo>
                  <a:pt x="62533" y="86093"/>
                </a:lnTo>
                <a:lnTo>
                  <a:pt x="54330" y="86880"/>
                </a:lnTo>
                <a:lnTo>
                  <a:pt x="91059" y="86880"/>
                </a:lnTo>
                <a:lnTo>
                  <a:pt x="82702" y="74129"/>
                </a:lnTo>
                <a:close/>
              </a:path>
              <a:path w="91439" h="103505">
                <a:moveTo>
                  <a:pt x="87010" y="16497"/>
                </a:moveTo>
                <a:lnTo>
                  <a:pt x="52565" y="16497"/>
                </a:lnTo>
                <a:lnTo>
                  <a:pt x="60775" y="17153"/>
                </a:lnTo>
                <a:lnTo>
                  <a:pt x="68241" y="19108"/>
                </a:lnTo>
                <a:lnTo>
                  <a:pt x="74962" y="22342"/>
                </a:lnTo>
                <a:lnTo>
                  <a:pt x="80937" y="26835"/>
                </a:lnTo>
                <a:lnTo>
                  <a:pt x="87010" y="16497"/>
                </a:lnTo>
                <a:close/>
              </a:path>
            </a:pathLst>
          </a:custGeom>
          <a:solidFill>
            <a:srgbClr val="0C30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128">
            <a:extLst>
              <a:ext uri="{FF2B5EF4-FFF2-40B4-BE49-F238E27FC236}">
                <a16:creationId xmlns:a16="http://schemas.microsoft.com/office/drawing/2014/main" id="{25D90593-2730-21E1-5210-4B852BF62A68}"/>
              </a:ext>
            </a:extLst>
          </p:cNvPr>
          <p:cNvSpPr/>
          <p:nvPr/>
        </p:nvSpPr>
        <p:spPr>
          <a:xfrm>
            <a:off x="9058828" y="828430"/>
            <a:ext cx="66675" cy="102235"/>
          </a:xfrm>
          <a:custGeom>
            <a:avLst/>
            <a:gdLst/>
            <a:ahLst/>
            <a:cxnLst/>
            <a:rect l="l" t="t" r="r" b="b"/>
            <a:pathLst>
              <a:path w="66675" h="102234">
                <a:moveTo>
                  <a:pt x="33058" y="0"/>
                </a:moveTo>
                <a:lnTo>
                  <a:pt x="0" y="33007"/>
                </a:lnTo>
                <a:lnTo>
                  <a:pt x="33045" y="102019"/>
                </a:lnTo>
                <a:lnTo>
                  <a:pt x="66103" y="33007"/>
                </a:lnTo>
                <a:lnTo>
                  <a:pt x="33058" y="0"/>
                </a:lnTo>
                <a:close/>
              </a:path>
            </a:pathLst>
          </a:custGeom>
          <a:solidFill>
            <a:srgbClr val="0C30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129">
            <a:extLst>
              <a:ext uri="{FF2B5EF4-FFF2-40B4-BE49-F238E27FC236}">
                <a16:creationId xmlns:a16="http://schemas.microsoft.com/office/drawing/2014/main" id="{F219A833-9846-3DEF-3CEF-26C86C03A2B1}"/>
              </a:ext>
            </a:extLst>
          </p:cNvPr>
          <p:cNvSpPr/>
          <p:nvPr/>
        </p:nvSpPr>
        <p:spPr>
          <a:xfrm>
            <a:off x="9068766" y="638590"/>
            <a:ext cx="46355" cy="46355"/>
          </a:xfrm>
          <a:custGeom>
            <a:avLst/>
            <a:gdLst/>
            <a:ahLst/>
            <a:cxnLst/>
            <a:rect l="l" t="t" r="r" b="b"/>
            <a:pathLst>
              <a:path w="46354" h="46355">
                <a:moveTo>
                  <a:pt x="22961" y="0"/>
                </a:moveTo>
                <a:lnTo>
                  <a:pt x="14021" y="1805"/>
                </a:lnTo>
                <a:lnTo>
                  <a:pt x="6723" y="6727"/>
                </a:lnTo>
                <a:lnTo>
                  <a:pt x="1803" y="14026"/>
                </a:lnTo>
                <a:lnTo>
                  <a:pt x="0" y="22961"/>
                </a:lnTo>
                <a:lnTo>
                  <a:pt x="1803" y="31903"/>
                </a:lnTo>
                <a:lnTo>
                  <a:pt x="6723" y="39206"/>
                </a:lnTo>
                <a:lnTo>
                  <a:pt x="14021" y="44130"/>
                </a:lnTo>
                <a:lnTo>
                  <a:pt x="22961" y="45935"/>
                </a:lnTo>
                <a:lnTo>
                  <a:pt x="31901" y="44130"/>
                </a:lnTo>
                <a:lnTo>
                  <a:pt x="39200" y="39206"/>
                </a:lnTo>
                <a:lnTo>
                  <a:pt x="44119" y="31903"/>
                </a:lnTo>
                <a:lnTo>
                  <a:pt x="45923" y="22961"/>
                </a:lnTo>
                <a:lnTo>
                  <a:pt x="44119" y="14026"/>
                </a:lnTo>
                <a:lnTo>
                  <a:pt x="39200" y="6727"/>
                </a:lnTo>
                <a:lnTo>
                  <a:pt x="31901" y="1805"/>
                </a:lnTo>
                <a:lnTo>
                  <a:pt x="22961" y="0"/>
                </a:lnTo>
                <a:close/>
              </a:path>
            </a:pathLst>
          </a:custGeom>
          <a:solidFill>
            <a:srgbClr val="0C30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130">
            <a:extLst>
              <a:ext uri="{FF2B5EF4-FFF2-40B4-BE49-F238E27FC236}">
                <a16:creationId xmlns:a16="http://schemas.microsoft.com/office/drawing/2014/main" id="{B325984E-F7FF-3801-1142-6762B5E5BBAF}"/>
              </a:ext>
            </a:extLst>
          </p:cNvPr>
          <p:cNvSpPr/>
          <p:nvPr/>
        </p:nvSpPr>
        <p:spPr>
          <a:xfrm>
            <a:off x="8993464" y="535522"/>
            <a:ext cx="196850" cy="295275"/>
          </a:xfrm>
          <a:custGeom>
            <a:avLst/>
            <a:gdLst/>
            <a:ahLst/>
            <a:cxnLst/>
            <a:rect l="l" t="t" r="r" b="b"/>
            <a:pathLst>
              <a:path w="196850" h="295275">
                <a:moveTo>
                  <a:pt x="98425" y="0"/>
                </a:moveTo>
                <a:lnTo>
                  <a:pt x="80093" y="10825"/>
                </a:lnTo>
                <a:lnTo>
                  <a:pt x="46588" y="36939"/>
                </a:lnTo>
                <a:lnTo>
                  <a:pt x="14394" y="76857"/>
                </a:lnTo>
                <a:lnTo>
                  <a:pt x="0" y="129095"/>
                </a:lnTo>
                <a:lnTo>
                  <a:pt x="8407" y="182916"/>
                </a:lnTo>
                <a:lnTo>
                  <a:pt x="26904" y="236945"/>
                </a:lnTo>
                <a:lnTo>
                  <a:pt x="45402" y="278594"/>
                </a:lnTo>
                <a:lnTo>
                  <a:pt x="53809" y="295274"/>
                </a:lnTo>
                <a:lnTo>
                  <a:pt x="98425" y="250583"/>
                </a:lnTo>
                <a:lnTo>
                  <a:pt x="166624" y="250583"/>
                </a:lnTo>
                <a:lnTo>
                  <a:pt x="174143" y="236342"/>
                </a:lnTo>
                <a:lnTo>
                  <a:pt x="181022" y="220433"/>
                </a:lnTo>
                <a:lnTo>
                  <a:pt x="68961" y="220433"/>
                </a:lnTo>
                <a:lnTo>
                  <a:pt x="65010" y="209178"/>
                </a:lnTo>
                <a:lnTo>
                  <a:pt x="57781" y="185791"/>
                </a:lnTo>
                <a:lnTo>
                  <a:pt x="50833" y="156636"/>
                </a:lnTo>
                <a:lnTo>
                  <a:pt x="47726" y="128079"/>
                </a:lnTo>
                <a:lnTo>
                  <a:pt x="55149" y="96752"/>
                </a:lnTo>
                <a:lnTo>
                  <a:pt x="71747" y="73529"/>
                </a:lnTo>
                <a:lnTo>
                  <a:pt x="89008" y="58760"/>
                </a:lnTo>
                <a:lnTo>
                  <a:pt x="98425" y="52793"/>
                </a:lnTo>
                <a:lnTo>
                  <a:pt x="163047" y="52793"/>
                </a:lnTo>
                <a:lnTo>
                  <a:pt x="150261" y="36939"/>
                </a:lnTo>
                <a:lnTo>
                  <a:pt x="116756" y="10825"/>
                </a:lnTo>
                <a:lnTo>
                  <a:pt x="98425" y="0"/>
                </a:lnTo>
                <a:close/>
              </a:path>
              <a:path w="196850" h="295275">
                <a:moveTo>
                  <a:pt x="166624" y="250583"/>
                </a:moveTo>
                <a:lnTo>
                  <a:pt x="98425" y="250583"/>
                </a:lnTo>
                <a:lnTo>
                  <a:pt x="143027" y="295274"/>
                </a:lnTo>
                <a:lnTo>
                  <a:pt x="166624" y="250583"/>
                </a:lnTo>
                <a:close/>
              </a:path>
              <a:path w="196850" h="295275">
                <a:moveTo>
                  <a:pt x="98425" y="190931"/>
                </a:moveTo>
                <a:lnTo>
                  <a:pt x="68961" y="220433"/>
                </a:lnTo>
                <a:lnTo>
                  <a:pt x="127876" y="220433"/>
                </a:lnTo>
                <a:lnTo>
                  <a:pt x="98425" y="190931"/>
                </a:lnTo>
                <a:close/>
              </a:path>
              <a:path w="196850" h="295275">
                <a:moveTo>
                  <a:pt x="163047" y="52793"/>
                </a:moveTo>
                <a:lnTo>
                  <a:pt x="98425" y="52793"/>
                </a:lnTo>
                <a:lnTo>
                  <a:pt x="107839" y="58760"/>
                </a:lnTo>
                <a:lnTo>
                  <a:pt x="125096" y="73529"/>
                </a:lnTo>
                <a:lnTo>
                  <a:pt x="141689" y="96752"/>
                </a:lnTo>
                <a:lnTo>
                  <a:pt x="149110" y="128079"/>
                </a:lnTo>
                <a:lnTo>
                  <a:pt x="146003" y="156636"/>
                </a:lnTo>
                <a:lnTo>
                  <a:pt x="139055" y="185791"/>
                </a:lnTo>
                <a:lnTo>
                  <a:pt x="131826" y="209178"/>
                </a:lnTo>
                <a:lnTo>
                  <a:pt x="127876" y="220433"/>
                </a:lnTo>
                <a:lnTo>
                  <a:pt x="181022" y="220433"/>
                </a:lnTo>
                <a:lnTo>
                  <a:pt x="190122" y="199388"/>
                </a:lnTo>
                <a:lnTo>
                  <a:pt x="196009" y="168832"/>
                </a:lnTo>
                <a:lnTo>
                  <a:pt x="196850" y="129095"/>
                </a:lnTo>
                <a:lnTo>
                  <a:pt x="182455" y="76857"/>
                </a:lnTo>
                <a:lnTo>
                  <a:pt x="163047" y="52793"/>
                </a:lnTo>
                <a:close/>
              </a:path>
            </a:pathLst>
          </a:custGeom>
          <a:solidFill>
            <a:srgbClr val="0C30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131">
            <a:extLst>
              <a:ext uri="{FF2B5EF4-FFF2-40B4-BE49-F238E27FC236}">
                <a16:creationId xmlns:a16="http://schemas.microsoft.com/office/drawing/2014/main" id="{533A9DC2-EADE-0973-3E17-10D339986940}"/>
              </a:ext>
            </a:extLst>
          </p:cNvPr>
          <p:cNvSpPr/>
          <p:nvPr/>
        </p:nvSpPr>
        <p:spPr>
          <a:xfrm>
            <a:off x="9156668" y="501875"/>
            <a:ext cx="67310" cy="67310"/>
          </a:xfrm>
          <a:custGeom>
            <a:avLst/>
            <a:gdLst/>
            <a:ahLst/>
            <a:cxnLst/>
            <a:rect l="l" t="t" r="r" b="b"/>
            <a:pathLst>
              <a:path w="67310" h="67309">
                <a:moveTo>
                  <a:pt x="33642" y="0"/>
                </a:moveTo>
                <a:lnTo>
                  <a:pt x="0" y="33642"/>
                </a:lnTo>
                <a:lnTo>
                  <a:pt x="33642" y="67284"/>
                </a:lnTo>
                <a:lnTo>
                  <a:pt x="67284" y="33642"/>
                </a:lnTo>
                <a:lnTo>
                  <a:pt x="33642" y="0"/>
                </a:lnTo>
                <a:close/>
              </a:path>
            </a:pathLst>
          </a:custGeom>
          <a:solidFill>
            <a:srgbClr val="0C30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132">
            <a:extLst>
              <a:ext uri="{FF2B5EF4-FFF2-40B4-BE49-F238E27FC236}">
                <a16:creationId xmlns:a16="http://schemas.microsoft.com/office/drawing/2014/main" id="{E1A67483-62D7-DA71-E19A-DD329109A137}"/>
              </a:ext>
            </a:extLst>
          </p:cNvPr>
          <p:cNvSpPr txBox="1"/>
          <p:nvPr/>
        </p:nvSpPr>
        <p:spPr>
          <a:xfrm>
            <a:off x="8275407" y="836131"/>
            <a:ext cx="657860" cy="10541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500" b="1" spc="10" dirty="0">
                <a:solidFill>
                  <a:srgbClr val="0C3046"/>
                </a:solidFill>
                <a:latin typeface="Circe Bold"/>
                <a:cs typeface="Circe Bold"/>
              </a:rPr>
              <a:t>Челябинская</a:t>
            </a:r>
            <a:r>
              <a:rPr sz="500" b="1" spc="-35" dirty="0">
                <a:solidFill>
                  <a:srgbClr val="0C3046"/>
                </a:solidFill>
                <a:latin typeface="Circe Bold"/>
                <a:cs typeface="Circe Bold"/>
              </a:rPr>
              <a:t> </a:t>
            </a:r>
            <a:r>
              <a:rPr sz="500" b="1" spc="5" dirty="0">
                <a:solidFill>
                  <a:srgbClr val="0C3046"/>
                </a:solidFill>
                <a:latin typeface="Circe Bold"/>
                <a:cs typeface="Circe Bold"/>
              </a:rPr>
              <a:t>область</a:t>
            </a:r>
            <a:endParaRPr sz="500">
              <a:latin typeface="Circe Bold"/>
              <a:cs typeface="Circe Bold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0CFAC88E-BA8D-0269-406C-FD2342D43116}"/>
              </a:ext>
            </a:extLst>
          </p:cNvPr>
          <p:cNvSpPr txBox="1"/>
          <p:nvPr/>
        </p:nvSpPr>
        <p:spPr>
          <a:xfrm>
            <a:off x="1024838" y="2028616"/>
            <a:ext cx="10108921" cy="280076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>
                <a:solidFill>
                  <a:srgbClr val="4D1A84"/>
                </a:solidFill>
              </a:rPr>
              <a:t>Реализация механизма обратной связи</a:t>
            </a:r>
            <a:br>
              <a:rPr lang="ru-RU" sz="4400" b="1" dirty="0">
                <a:solidFill>
                  <a:srgbClr val="4D1A84"/>
                </a:solidFill>
              </a:rPr>
            </a:br>
            <a:r>
              <a:rPr lang="ru-RU" sz="4400" b="1" dirty="0">
                <a:solidFill>
                  <a:srgbClr val="4D1A84"/>
                </a:solidFill>
              </a:rPr>
              <a:t>с субъектами инвестиционной</a:t>
            </a:r>
            <a:br>
              <a:rPr lang="ru-RU" sz="4400" b="1" dirty="0">
                <a:solidFill>
                  <a:srgbClr val="4D1A84"/>
                </a:solidFill>
              </a:rPr>
            </a:br>
            <a:r>
              <a:rPr lang="ru-RU" sz="4400" b="1" dirty="0">
                <a:solidFill>
                  <a:srgbClr val="4D1A84"/>
                </a:solidFill>
              </a:rPr>
              <a:t>и предмпринимательской деятельности</a:t>
            </a:r>
            <a:br>
              <a:rPr lang="ru-RU" sz="4400" b="1" dirty="0">
                <a:solidFill>
                  <a:srgbClr val="4D1A84"/>
                </a:solidFill>
              </a:rPr>
            </a:br>
            <a:r>
              <a:rPr lang="ru-RU" sz="4400" b="1" dirty="0">
                <a:solidFill>
                  <a:srgbClr val="4D1A84"/>
                </a:solidFill>
              </a:rPr>
              <a:t>в Челябинской области</a:t>
            </a:r>
            <a:endParaRPr lang="ru-RU" sz="4400" dirty="0">
              <a:solidFill>
                <a:srgbClr val="4D1A84"/>
              </a:solidFill>
            </a:endParaRPr>
          </a:p>
        </p:txBody>
      </p:sp>
      <p:pic>
        <p:nvPicPr>
          <p:cNvPr id="1026" name="Picture 2" descr="Изображение логотипа">
            <a:extLst>
              <a:ext uri="{FF2B5EF4-FFF2-40B4-BE49-F238E27FC236}">
                <a16:creationId xmlns:a16="http://schemas.microsoft.com/office/drawing/2014/main" id="{C3C42383-6574-692A-C42B-25137CA006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5913" y="352043"/>
            <a:ext cx="1418091" cy="6863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264776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CF830D3-363E-A8E2-5CC2-4AE4358CC25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112">
            <a:extLst>
              <a:ext uri="{FF2B5EF4-FFF2-40B4-BE49-F238E27FC236}">
                <a16:creationId xmlns:a16="http://schemas.microsoft.com/office/drawing/2014/main" id="{7B8DF785-5B81-FAEB-7F45-059F45495717}"/>
              </a:ext>
            </a:extLst>
          </p:cNvPr>
          <p:cNvSpPr/>
          <p:nvPr/>
        </p:nvSpPr>
        <p:spPr>
          <a:xfrm>
            <a:off x="9911528" y="530581"/>
            <a:ext cx="777200" cy="42896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113">
            <a:extLst>
              <a:ext uri="{FF2B5EF4-FFF2-40B4-BE49-F238E27FC236}">
                <a16:creationId xmlns:a16="http://schemas.microsoft.com/office/drawing/2014/main" id="{38F869D0-094E-10E2-FFEE-18A6F1BA1C78}"/>
              </a:ext>
            </a:extLst>
          </p:cNvPr>
          <p:cNvSpPr/>
          <p:nvPr/>
        </p:nvSpPr>
        <p:spPr>
          <a:xfrm>
            <a:off x="10935944" y="535522"/>
            <a:ext cx="932704" cy="40708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114">
            <a:extLst>
              <a:ext uri="{FF2B5EF4-FFF2-40B4-BE49-F238E27FC236}">
                <a16:creationId xmlns:a16="http://schemas.microsoft.com/office/drawing/2014/main" id="{7013FFFB-5428-6116-06C4-969BCABB8D6C}"/>
              </a:ext>
            </a:extLst>
          </p:cNvPr>
          <p:cNvSpPr/>
          <p:nvPr/>
        </p:nvSpPr>
        <p:spPr>
          <a:xfrm>
            <a:off x="10792816" y="522817"/>
            <a:ext cx="0" cy="423545"/>
          </a:xfrm>
          <a:custGeom>
            <a:avLst/>
            <a:gdLst/>
            <a:ahLst/>
            <a:cxnLst/>
            <a:rect l="l" t="t" r="r" b="b"/>
            <a:pathLst>
              <a:path h="423544">
                <a:moveTo>
                  <a:pt x="0" y="0"/>
                </a:moveTo>
                <a:lnTo>
                  <a:pt x="0" y="422986"/>
                </a:lnTo>
              </a:path>
            </a:pathLst>
          </a:custGeom>
          <a:ln w="8127">
            <a:solidFill>
              <a:srgbClr val="4640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115">
            <a:extLst>
              <a:ext uri="{FF2B5EF4-FFF2-40B4-BE49-F238E27FC236}">
                <a16:creationId xmlns:a16="http://schemas.microsoft.com/office/drawing/2014/main" id="{BB12DE49-4295-D6FD-3A0D-7022C6BE8EC2}"/>
              </a:ext>
            </a:extLst>
          </p:cNvPr>
          <p:cNvSpPr/>
          <p:nvPr/>
        </p:nvSpPr>
        <p:spPr>
          <a:xfrm>
            <a:off x="9387182" y="530973"/>
            <a:ext cx="414863" cy="41485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116">
            <a:extLst>
              <a:ext uri="{FF2B5EF4-FFF2-40B4-BE49-F238E27FC236}">
                <a16:creationId xmlns:a16="http://schemas.microsoft.com/office/drawing/2014/main" id="{6E6A6C70-6B4F-380D-AF8C-9BC99B146F58}"/>
              </a:ext>
            </a:extLst>
          </p:cNvPr>
          <p:cNvSpPr/>
          <p:nvPr/>
        </p:nvSpPr>
        <p:spPr>
          <a:xfrm>
            <a:off x="6277482" y="307260"/>
            <a:ext cx="556443" cy="718911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117">
            <a:extLst>
              <a:ext uri="{FF2B5EF4-FFF2-40B4-BE49-F238E27FC236}">
                <a16:creationId xmlns:a16="http://schemas.microsoft.com/office/drawing/2014/main" id="{6B6F7A0B-9FF5-E210-41C7-C61470D54679}"/>
              </a:ext>
            </a:extLst>
          </p:cNvPr>
          <p:cNvSpPr/>
          <p:nvPr/>
        </p:nvSpPr>
        <p:spPr>
          <a:xfrm>
            <a:off x="8559995" y="550803"/>
            <a:ext cx="354559" cy="150014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18">
            <a:extLst>
              <a:ext uri="{FF2B5EF4-FFF2-40B4-BE49-F238E27FC236}">
                <a16:creationId xmlns:a16="http://schemas.microsoft.com/office/drawing/2014/main" id="{EEBC4FFF-0578-D977-1BA5-B74563CDD75B}"/>
              </a:ext>
            </a:extLst>
          </p:cNvPr>
          <p:cNvSpPr/>
          <p:nvPr/>
        </p:nvSpPr>
        <p:spPr>
          <a:xfrm>
            <a:off x="8292981" y="673979"/>
            <a:ext cx="103505" cy="158750"/>
          </a:xfrm>
          <a:custGeom>
            <a:avLst/>
            <a:gdLst/>
            <a:ahLst/>
            <a:cxnLst/>
            <a:rect l="l" t="t" r="r" b="b"/>
            <a:pathLst>
              <a:path w="103504" h="158750">
                <a:moveTo>
                  <a:pt x="83578" y="0"/>
                </a:moveTo>
                <a:lnTo>
                  <a:pt x="49263" y="12534"/>
                </a:lnTo>
                <a:lnTo>
                  <a:pt x="42671" y="14300"/>
                </a:lnTo>
                <a:lnTo>
                  <a:pt x="9205" y="44653"/>
                </a:lnTo>
                <a:lnTo>
                  <a:pt x="0" y="96786"/>
                </a:lnTo>
                <a:lnTo>
                  <a:pt x="868" y="110353"/>
                </a:lnTo>
                <a:lnTo>
                  <a:pt x="21784" y="149089"/>
                </a:lnTo>
                <a:lnTo>
                  <a:pt x="52349" y="158369"/>
                </a:lnTo>
                <a:lnTo>
                  <a:pt x="62939" y="157458"/>
                </a:lnTo>
                <a:lnTo>
                  <a:pt x="72582" y="154712"/>
                </a:lnTo>
                <a:lnTo>
                  <a:pt x="81236" y="150112"/>
                </a:lnTo>
                <a:lnTo>
                  <a:pt x="88861" y="143637"/>
                </a:lnTo>
                <a:lnTo>
                  <a:pt x="90263" y="141871"/>
                </a:lnTo>
                <a:lnTo>
                  <a:pt x="51904" y="141871"/>
                </a:lnTo>
                <a:lnTo>
                  <a:pt x="38459" y="138898"/>
                </a:lnTo>
                <a:lnTo>
                  <a:pt x="27960" y="130460"/>
                </a:lnTo>
                <a:lnTo>
                  <a:pt x="21131" y="117279"/>
                </a:lnTo>
                <a:lnTo>
                  <a:pt x="18694" y="100076"/>
                </a:lnTo>
                <a:lnTo>
                  <a:pt x="20231" y="93256"/>
                </a:lnTo>
                <a:lnTo>
                  <a:pt x="24193" y="87325"/>
                </a:lnTo>
                <a:lnTo>
                  <a:pt x="31427" y="81381"/>
                </a:lnTo>
                <a:lnTo>
                  <a:pt x="17589" y="81381"/>
                </a:lnTo>
                <a:lnTo>
                  <a:pt x="32689" y="40463"/>
                </a:lnTo>
                <a:lnTo>
                  <a:pt x="69062" y="27051"/>
                </a:lnTo>
                <a:lnTo>
                  <a:pt x="75222" y="25514"/>
                </a:lnTo>
                <a:lnTo>
                  <a:pt x="85343" y="21996"/>
                </a:lnTo>
                <a:lnTo>
                  <a:pt x="89522" y="18694"/>
                </a:lnTo>
                <a:lnTo>
                  <a:pt x="93040" y="13855"/>
                </a:lnTo>
                <a:lnTo>
                  <a:pt x="83578" y="0"/>
                </a:lnTo>
                <a:close/>
              </a:path>
              <a:path w="103504" h="158750">
                <a:moveTo>
                  <a:pt x="92559" y="74790"/>
                </a:moveTo>
                <a:lnTo>
                  <a:pt x="52781" y="74790"/>
                </a:lnTo>
                <a:lnTo>
                  <a:pt x="66174" y="77232"/>
                </a:lnTo>
                <a:lnTo>
                  <a:pt x="76123" y="84105"/>
                </a:lnTo>
                <a:lnTo>
                  <a:pt x="82320" y="94732"/>
                </a:lnTo>
                <a:lnTo>
                  <a:pt x="84454" y="108432"/>
                </a:lnTo>
                <a:lnTo>
                  <a:pt x="83878" y="115240"/>
                </a:lnTo>
                <a:lnTo>
                  <a:pt x="61366" y="141871"/>
                </a:lnTo>
                <a:lnTo>
                  <a:pt x="90263" y="141871"/>
                </a:lnTo>
                <a:lnTo>
                  <a:pt x="95082" y="135800"/>
                </a:lnTo>
                <a:lnTo>
                  <a:pt x="99567" y="127122"/>
                </a:lnTo>
                <a:lnTo>
                  <a:pt x="102256" y="117742"/>
                </a:lnTo>
                <a:lnTo>
                  <a:pt x="103162" y="107556"/>
                </a:lnTo>
                <a:lnTo>
                  <a:pt x="99938" y="87241"/>
                </a:lnTo>
                <a:lnTo>
                  <a:pt x="92559" y="74790"/>
                </a:lnTo>
                <a:close/>
              </a:path>
              <a:path w="103504" h="158750">
                <a:moveTo>
                  <a:pt x="57188" y="58293"/>
                </a:moveTo>
                <a:lnTo>
                  <a:pt x="44910" y="59952"/>
                </a:lnTo>
                <a:lnTo>
                  <a:pt x="33729" y="64641"/>
                </a:lnTo>
                <a:lnTo>
                  <a:pt x="24489" y="71928"/>
                </a:lnTo>
                <a:lnTo>
                  <a:pt x="18033" y="81381"/>
                </a:lnTo>
                <a:lnTo>
                  <a:pt x="31427" y="81381"/>
                </a:lnTo>
                <a:lnTo>
                  <a:pt x="36512" y="77203"/>
                </a:lnTo>
                <a:lnTo>
                  <a:pt x="43992" y="74790"/>
                </a:lnTo>
                <a:lnTo>
                  <a:pt x="92559" y="74790"/>
                </a:lnTo>
                <a:lnTo>
                  <a:pt x="90733" y="71708"/>
                </a:lnTo>
                <a:lnTo>
                  <a:pt x="76249" y="61784"/>
                </a:lnTo>
                <a:lnTo>
                  <a:pt x="57188" y="58293"/>
                </a:lnTo>
                <a:close/>
              </a:path>
            </a:pathLst>
          </a:custGeom>
          <a:solidFill>
            <a:srgbClr val="0C30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9">
            <a:extLst>
              <a:ext uri="{FF2B5EF4-FFF2-40B4-BE49-F238E27FC236}">
                <a16:creationId xmlns:a16="http://schemas.microsoft.com/office/drawing/2014/main" id="{90181345-5594-4081-3D5D-AB820799FD4A}"/>
              </a:ext>
            </a:extLst>
          </p:cNvPr>
          <p:cNvSpPr/>
          <p:nvPr/>
        </p:nvSpPr>
        <p:spPr>
          <a:xfrm>
            <a:off x="8411964" y="731164"/>
            <a:ext cx="92710" cy="99060"/>
          </a:xfrm>
          <a:custGeom>
            <a:avLst/>
            <a:gdLst/>
            <a:ahLst/>
            <a:cxnLst/>
            <a:rect l="l" t="t" r="r" b="b"/>
            <a:pathLst>
              <a:path w="92710" h="99059">
                <a:moveTo>
                  <a:pt x="17602" y="0"/>
                </a:moveTo>
                <a:lnTo>
                  <a:pt x="0" y="0"/>
                </a:lnTo>
                <a:lnTo>
                  <a:pt x="0" y="98983"/>
                </a:lnTo>
                <a:lnTo>
                  <a:pt x="17602" y="98983"/>
                </a:lnTo>
                <a:lnTo>
                  <a:pt x="37236" y="73685"/>
                </a:lnTo>
                <a:lnTo>
                  <a:pt x="17602" y="73685"/>
                </a:lnTo>
                <a:lnTo>
                  <a:pt x="17602" y="0"/>
                </a:lnTo>
                <a:close/>
              </a:path>
              <a:path w="92710" h="99059">
                <a:moveTo>
                  <a:pt x="92392" y="25298"/>
                </a:moveTo>
                <a:lnTo>
                  <a:pt x="74790" y="25298"/>
                </a:lnTo>
                <a:lnTo>
                  <a:pt x="74790" y="98983"/>
                </a:lnTo>
                <a:lnTo>
                  <a:pt x="92392" y="98983"/>
                </a:lnTo>
                <a:lnTo>
                  <a:pt x="92392" y="25298"/>
                </a:lnTo>
                <a:close/>
              </a:path>
              <a:path w="92710" h="99059">
                <a:moveTo>
                  <a:pt x="92392" y="0"/>
                </a:moveTo>
                <a:lnTo>
                  <a:pt x="74790" y="0"/>
                </a:lnTo>
                <a:lnTo>
                  <a:pt x="17602" y="73685"/>
                </a:lnTo>
                <a:lnTo>
                  <a:pt x="37236" y="73685"/>
                </a:lnTo>
                <a:lnTo>
                  <a:pt x="74790" y="25298"/>
                </a:lnTo>
                <a:lnTo>
                  <a:pt x="92392" y="25298"/>
                </a:lnTo>
                <a:lnTo>
                  <a:pt x="92392" y="0"/>
                </a:lnTo>
                <a:close/>
              </a:path>
            </a:pathLst>
          </a:custGeom>
          <a:solidFill>
            <a:srgbClr val="0C30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0">
            <a:extLst>
              <a:ext uri="{FF2B5EF4-FFF2-40B4-BE49-F238E27FC236}">
                <a16:creationId xmlns:a16="http://schemas.microsoft.com/office/drawing/2014/main" id="{8A867F8B-C011-D77D-B500-CE9034D95481}"/>
              </a:ext>
            </a:extLst>
          </p:cNvPr>
          <p:cNvSpPr/>
          <p:nvPr/>
        </p:nvSpPr>
        <p:spPr>
          <a:xfrm>
            <a:off x="8518645" y="728965"/>
            <a:ext cx="83185" cy="103505"/>
          </a:xfrm>
          <a:custGeom>
            <a:avLst/>
            <a:gdLst/>
            <a:ahLst/>
            <a:cxnLst/>
            <a:rect l="l" t="t" r="r" b="b"/>
            <a:pathLst>
              <a:path w="83185" h="103505">
                <a:moveTo>
                  <a:pt x="9016" y="76771"/>
                </a:moveTo>
                <a:lnTo>
                  <a:pt x="0" y="89966"/>
                </a:lnTo>
                <a:lnTo>
                  <a:pt x="3301" y="93700"/>
                </a:lnTo>
                <a:lnTo>
                  <a:pt x="9016" y="97002"/>
                </a:lnTo>
                <a:lnTo>
                  <a:pt x="17157" y="99644"/>
                </a:lnTo>
                <a:lnTo>
                  <a:pt x="25298" y="102057"/>
                </a:lnTo>
                <a:lnTo>
                  <a:pt x="33210" y="103378"/>
                </a:lnTo>
                <a:lnTo>
                  <a:pt x="40919" y="103378"/>
                </a:lnTo>
                <a:lnTo>
                  <a:pt x="57968" y="101306"/>
                </a:lnTo>
                <a:lnTo>
                  <a:pt x="71245" y="95380"/>
                </a:lnTo>
                <a:lnTo>
                  <a:pt x="78468" y="87541"/>
                </a:lnTo>
                <a:lnTo>
                  <a:pt x="38277" y="87541"/>
                </a:lnTo>
                <a:lnTo>
                  <a:pt x="31016" y="86754"/>
                </a:lnTo>
                <a:lnTo>
                  <a:pt x="23237" y="84547"/>
                </a:lnTo>
                <a:lnTo>
                  <a:pt x="15664" y="81143"/>
                </a:lnTo>
                <a:lnTo>
                  <a:pt x="9016" y="76771"/>
                </a:lnTo>
                <a:close/>
              </a:path>
              <a:path w="83185" h="103505">
                <a:moveTo>
                  <a:pt x="77235" y="15836"/>
                </a:moveTo>
                <a:lnTo>
                  <a:pt x="39814" y="15836"/>
                </a:lnTo>
                <a:lnTo>
                  <a:pt x="48590" y="16833"/>
                </a:lnTo>
                <a:lnTo>
                  <a:pt x="55241" y="19686"/>
                </a:lnTo>
                <a:lnTo>
                  <a:pt x="59459" y="24189"/>
                </a:lnTo>
                <a:lnTo>
                  <a:pt x="60934" y="30137"/>
                </a:lnTo>
                <a:lnTo>
                  <a:pt x="60934" y="38061"/>
                </a:lnTo>
                <a:lnTo>
                  <a:pt x="53670" y="44208"/>
                </a:lnTo>
                <a:lnTo>
                  <a:pt x="28155" y="44208"/>
                </a:lnTo>
                <a:lnTo>
                  <a:pt x="28155" y="58508"/>
                </a:lnTo>
                <a:lnTo>
                  <a:pt x="56972" y="58508"/>
                </a:lnTo>
                <a:lnTo>
                  <a:pt x="64223" y="63131"/>
                </a:lnTo>
                <a:lnTo>
                  <a:pt x="64223" y="71272"/>
                </a:lnTo>
                <a:lnTo>
                  <a:pt x="62304" y="77897"/>
                </a:lnTo>
                <a:lnTo>
                  <a:pt x="56942" y="83035"/>
                </a:lnTo>
                <a:lnTo>
                  <a:pt x="48734" y="86360"/>
                </a:lnTo>
                <a:lnTo>
                  <a:pt x="38277" y="87541"/>
                </a:lnTo>
                <a:lnTo>
                  <a:pt x="78468" y="87541"/>
                </a:lnTo>
                <a:lnTo>
                  <a:pt x="79861" y="86029"/>
                </a:lnTo>
                <a:lnTo>
                  <a:pt x="82930" y="73685"/>
                </a:lnTo>
                <a:lnTo>
                  <a:pt x="81556" y="65159"/>
                </a:lnTo>
                <a:lnTo>
                  <a:pt x="77541" y="58073"/>
                </a:lnTo>
                <a:lnTo>
                  <a:pt x="71052" y="52964"/>
                </a:lnTo>
                <a:lnTo>
                  <a:pt x="62255" y="50368"/>
                </a:lnTo>
                <a:lnTo>
                  <a:pt x="62255" y="49936"/>
                </a:lnTo>
                <a:lnTo>
                  <a:pt x="69883" y="46139"/>
                </a:lnTo>
                <a:lnTo>
                  <a:pt x="75309" y="41001"/>
                </a:lnTo>
                <a:lnTo>
                  <a:pt x="78552" y="34502"/>
                </a:lnTo>
                <a:lnTo>
                  <a:pt x="79629" y="26619"/>
                </a:lnTo>
                <a:lnTo>
                  <a:pt x="77235" y="15836"/>
                </a:lnTo>
                <a:close/>
              </a:path>
              <a:path w="83185" h="103505">
                <a:moveTo>
                  <a:pt x="42456" y="0"/>
                </a:moveTo>
                <a:lnTo>
                  <a:pt x="30769" y="918"/>
                </a:lnTo>
                <a:lnTo>
                  <a:pt x="19907" y="3549"/>
                </a:lnTo>
                <a:lnTo>
                  <a:pt x="10530" y="7704"/>
                </a:lnTo>
                <a:lnTo>
                  <a:pt x="3301" y="13195"/>
                </a:lnTo>
                <a:lnTo>
                  <a:pt x="10121" y="26835"/>
                </a:lnTo>
                <a:lnTo>
                  <a:pt x="17172" y="22057"/>
                </a:lnTo>
                <a:lnTo>
                  <a:pt x="24472" y="18616"/>
                </a:lnTo>
                <a:lnTo>
                  <a:pt x="32021" y="16535"/>
                </a:lnTo>
                <a:lnTo>
                  <a:pt x="39814" y="15836"/>
                </a:lnTo>
                <a:lnTo>
                  <a:pt x="77235" y="15836"/>
                </a:lnTo>
                <a:lnTo>
                  <a:pt x="77160" y="15500"/>
                </a:lnTo>
                <a:lnTo>
                  <a:pt x="69948" y="7123"/>
                </a:lnTo>
                <a:lnTo>
                  <a:pt x="58283" y="1839"/>
                </a:lnTo>
                <a:lnTo>
                  <a:pt x="42456" y="0"/>
                </a:lnTo>
                <a:close/>
              </a:path>
            </a:pathLst>
          </a:custGeom>
          <a:solidFill>
            <a:srgbClr val="0C30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21">
            <a:extLst>
              <a:ext uri="{FF2B5EF4-FFF2-40B4-BE49-F238E27FC236}">
                <a16:creationId xmlns:a16="http://schemas.microsoft.com/office/drawing/2014/main" id="{E9B19DAF-8317-5A5D-BD4B-EB58F16C8373}"/>
              </a:ext>
            </a:extLst>
          </p:cNvPr>
          <p:cNvSpPr/>
          <p:nvPr/>
        </p:nvSpPr>
        <p:spPr>
          <a:xfrm>
            <a:off x="8618950" y="788238"/>
            <a:ext cx="17780" cy="41910"/>
          </a:xfrm>
          <a:custGeom>
            <a:avLst/>
            <a:gdLst/>
            <a:ahLst/>
            <a:cxnLst/>
            <a:rect l="l" t="t" r="r" b="b"/>
            <a:pathLst>
              <a:path w="17779" h="41909">
                <a:moveTo>
                  <a:pt x="0" y="41909"/>
                </a:moveTo>
                <a:lnTo>
                  <a:pt x="17589" y="41909"/>
                </a:lnTo>
                <a:lnTo>
                  <a:pt x="17589" y="0"/>
                </a:lnTo>
                <a:lnTo>
                  <a:pt x="0" y="0"/>
                </a:lnTo>
                <a:lnTo>
                  <a:pt x="0" y="41909"/>
                </a:lnTo>
                <a:close/>
              </a:path>
            </a:pathLst>
          </a:custGeom>
          <a:solidFill>
            <a:srgbClr val="0C30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22">
            <a:extLst>
              <a:ext uri="{FF2B5EF4-FFF2-40B4-BE49-F238E27FC236}">
                <a16:creationId xmlns:a16="http://schemas.microsoft.com/office/drawing/2014/main" id="{1B6B2648-68D5-EEC7-D98B-260E39F14758}"/>
              </a:ext>
            </a:extLst>
          </p:cNvPr>
          <p:cNvSpPr/>
          <p:nvPr/>
        </p:nvSpPr>
        <p:spPr>
          <a:xfrm>
            <a:off x="8618950" y="779983"/>
            <a:ext cx="90805" cy="0"/>
          </a:xfrm>
          <a:custGeom>
            <a:avLst/>
            <a:gdLst/>
            <a:ahLst/>
            <a:cxnLst/>
            <a:rect l="l" t="t" r="r" b="b"/>
            <a:pathLst>
              <a:path w="90804">
                <a:moveTo>
                  <a:pt x="0" y="0"/>
                </a:moveTo>
                <a:lnTo>
                  <a:pt x="90182" y="0"/>
                </a:lnTo>
              </a:path>
            </a:pathLst>
          </a:custGeom>
          <a:ln w="16510">
            <a:solidFill>
              <a:srgbClr val="0C304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23">
            <a:extLst>
              <a:ext uri="{FF2B5EF4-FFF2-40B4-BE49-F238E27FC236}">
                <a16:creationId xmlns:a16="http://schemas.microsoft.com/office/drawing/2014/main" id="{EEB0C6A4-7624-9A18-2A52-0D1D73E3E488}"/>
              </a:ext>
            </a:extLst>
          </p:cNvPr>
          <p:cNvSpPr/>
          <p:nvPr/>
        </p:nvSpPr>
        <p:spPr>
          <a:xfrm>
            <a:off x="8618950" y="731088"/>
            <a:ext cx="17780" cy="40640"/>
          </a:xfrm>
          <a:custGeom>
            <a:avLst/>
            <a:gdLst/>
            <a:ahLst/>
            <a:cxnLst/>
            <a:rect l="l" t="t" r="r" b="b"/>
            <a:pathLst>
              <a:path w="17779" h="40640">
                <a:moveTo>
                  <a:pt x="0" y="40639"/>
                </a:moveTo>
                <a:lnTo>
                  <a:pt x="17589" y="40639"/>
                </a:lnTo>
                <a:lnTo>
                  <a:pt x="17589" y="0"/>
                </a:lnTo>
                <a:lnTo>
                  <a:pt x="0" y="0"/>
                </a:lnTo>
                <a:lnTo>
                  <a:pt x="0" y="40639"/>
                </a:lnTo>
                <a:close/>
              </a:path>
            </a:pathLst>
          </a:custGeom>
          <a:solidFill>
            <a:srgbClr val="0C30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24">
            <a:extLst>
              <a:ext uri="{FF2B5EF4-FFF2-40B4-BE49-F238E27FC236}">
                <a16:creationId xmlns:a16="http://schemas.microsoft.com/office/drawing/2014/main" id="{A05F94DB-9FEF-05B2-79F1-641763EB244F}"/>
              </a:ext>
            </a:extLst>
          </p:cNvPr>
          <p:cNvSpPr/>
          <p:nvPr/>
        </p:nvSpPr>
        <p:spPr>
          <a:xfrm>
            <a:off x="8691530" y="788352"/>
            <a:ext cx="17780" cy="41910"/>
          </a:xfrm>
          <a:custGeom>
            <a:avLst/>
            <a:gdLst/>
            <a:ahLst/>
            <a:cxnLst/>
            <a:rect l="l" t="t" r="r" b="b"/>
            <a:pathLst>
              <a:path w="17779" h="41909">
                <a:moveTo>
                  <a:pt x="17602" y="0"/>
                </a:moveTo>
                <a:lnTo>
                  <a:pt x="0" y="0"/>
                </a:lnTo>
                <a:lnTo>
                  <a:pt x="0" y="41795"/>
                </a:lnTo>
                <a:lnTo>
                  <a:pt x="17602" y="41795"/>
                </a:lnTo>
                <a:lnTo>
                  <a:pt x="17602" y="0"/>
                </a:lnTo>
                <a:close/>
              </a:path>
            </a:pathLst>
          </a:custGeom>
          <a:solidFill>
            <a:srgbClr val="0C30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25">
            <a:extLst>
              <a:ext uri="{FF2B5EF4-FFF2-40B4-BE49-F238E27FC236}">
                <a16:creationId xmlns:a16="http://schemas.microsoft.com/office/drawing/2014/main" id="{D852CA7E-94F4-E95C-6950-B300E06A1249}"/>
              </a:ext>
            </a:extLst>
          </p:cNvPr>
          <p:cNvSpPr/>
          <p:nvPr/>
        </p:nvSpPr>
        <p:spPr>
          <a:xfrm>
            <a:off x="8691530" y="731164"/>
            <a:ext cx="17780" cy="41275"/>
          </a:xfrm>
          <a:custGeom>
            <a:avLst/>
            <a:gdLst/>
            <a:ahLst/>
            <a:cxnLst/>
            <a:rect l="l" t="t" r="r" b="b"/>
            <a:pathLst>
              <a:path w="17779" h="41275">
                <a:moveTo>
                  <a:pt x="17602" y="0"/>
                </a:moveTo>
                <a:lnTo>
                  <a:pt x="0" y="0"/>
                </a:lnTo>
                <a:lnTo>
                  <a:pt x="0" y="40690"/>
                </a:lnTo>
                <a:lnTo>
                  <a:pt x="17602" y="40690"/>
                </a:lnTo>
                <a:lnTo>
                  <a:pt x="17602" y="0"/>
                </a:lnTo>
                <a:close/>
              </a:path>
            </a:pathLst>
          </a:custGeom>
          <a:solidFill>
            <a:srgbClr val="0C30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26">
            <a:extLst>
              <a:ext uri="{FF2B5EF4-FFF2-40B4-BE49-F238E27FC236}">
                <a16:creationId xmlns:a16="http://schemas.microsoft.com/office/drawing/2014/main" id="{55E753CB-6ECF-3E43-B9CA-E431DC4A3BA5}"/>
              </a:ext>
            </a:extLst>
          </p:cNvPr>
          <p:cNvSpPr/>
          <p:nvPr/>
        </p:nvSpPr>
        <p:spPr>
          <a:xfrm>
            <a:off x="8724961" y="728971"/>
            <a:ext cx="97155" cy="103505"/>
          </a:xfrm>
          <a:custGeom>
            <a:avLst/>
            <a:gdLst/>
            <a:ahLst/>
            <a:cxnLst/>
            <a:rect l="l" t="t" r="r" b="b"/>
            <a:pathLst>
              <a:path w="97154" h="103505">
                <a:moveTo>
                  <a:pt x="51028" y="0"/>
                </a:moveTo>
                <a:lnTo>
                  <a:pt x="13639" y="14731"/>
                </a:lnTo>
                <a:lnTo>
                  <a:pt x="0" y="51688"/>
                </a:lnTo>
                <a:lnTo>
                  <a:pt x="907" y="62820"/>
                </a:lnTo>
                <a:lnTo>
                  <a:pt x="22355" y="95485"/>
                </a:lnTo>
                <a:lnTo>
                  <a:pt x="53009" y="103377"/>
                </a:lnTo>
                <a:lnTo>
                  <a:pt x="63890" y="102555"/>
                </a:lnTo>
                <a:lnTo>
                  <a:pt x="73739" y="100102"/>
                </a:lnTo>
                <a:lnTo>
                  <a:pt x="82517" y="96043"/>
                </a:lnTo>
                <a:lnTo>
                  <a:pt x="90182" y="90398"/>
                </a:lnTo>
                <a:lnTo>
                  <a:pt x="88786" y="86880"/>
                </a:lnTo>
                <a:lnTo>
                  <a:pt x="54330" y="86880"/>
                </a:lnTo>
                <a:lnTo>
                  <a:pt x="40894" y="84839"/>
                </a:lnTo>
                <a:lnTo>
                  <a:pt x="30302" y="78963"/>
                </a:lnTo>
                <a:lnTo>
                  <a:pt x="23090" y="69623"/>
                </a:lnTo>
                <a:lnTo>
                  <a:pt x="19799" y="57188"/>
                </a:lnTo>
                <a:lnTo>
                  <a:pt x="95897" y="57188"/>
                </a:lnTo>
                <a:lnTo>
                  <a:pt x="96558" y="53886"/>
                </a:lnTo>
                <a:lnTo>
                  <a:pt x="97002" y="49923"/>
                </a:lnTo>
                <a:lnTo>
                  <a:pt x="97002" y="45300"/>
                </a:lnTo>
                <a:lnTo>
                  <a:pt x="96794" y="42887"/>
                </a:lnTo>
                <a:lnTo>
                  <a:pt x="18694" y="42887"/>
                </a:lnTo>
                <a:lnTo>
                  <a:pt x="21970" y="32174"/>
                </a:lnTo>
                <a:lnTo>
                  <a:pt x="28565" y="23834"/>
                </a:lnTo>
                <a:lnTo>
                  <a:pt x="38089" y="18424"/>
                </a:lnTo>
                <a:lnTo>
                  <a:pt x="50152" y="16497"/>
                </a:lnTo>
                <a:lnTo>
                  <a:pt x="87024" y="16497"/>
                </a:lnTo>
                <a:lnTo>
                  <a:pt x="83807" y="12750"/>
                </a:lnTo>
                <a:lnTo>
                  <a:pt x="76797" y="7141"/>
                </a:lnTo>
                <a:lnTo>
                  <a:pt x="68984" y="3160"/>
                </a:lnTo>
                <a:lnTo>
                  <a:pt x="60388" y="786"/>
                </a:lnTo>
                <a:lnTo>
                  <a:pt x="51028" y="0"/>
                </a:lnTo>
                <a:close/>
              </a:path>
              <a:path w="97154" h="103505">
                <a:moveTo>
                  <a:pt x="84683" y="76542"/>
                </a:moveTo>
                <a:lnTo>
                  <a:pt x="78706" y="81035"/>
                </a:lnTo>
                <a:lnTo>
                  <a:pt x="71654" y="84269"/>
                </a:lnTo>
                <a:lnTo>
                  <a:pt x="63529" y="86224"/>
                </a:lnTo>
                <a:lnTo>
                  <a:pt x="54330" y="86880"/>
                </a:lnTo>
                <a:lnTo>
                  <a:pt x="88786" y="86880"/>
                </a:lnTo>
                <a:lnTo>
                  <a:pt x="84683" y="76542"/>
                </a:lnTo>
                <a:close/>
              </a:path>
              <a:path w="97154" h="103505">
                <a:moveTo>
                  <a:pt x="87024" y="16497"/>
                </a:moveTo>
                <a:lnTo>
                  <a:pt x="50152" y="16497"/>
                </a:lnTo>
                <a:lnTo>
                  <a:pt x="61637" y="18300"/>
                </a:lnTo>
                <a:lnTo>
                  <a:pt x="70465" y="23506"/>
                </a:lnTo>
                <a:lnTo>
                  <a:pt x="76284" y="31804"/>
                </a:lnTo>
                <a:lnTo>
                  <a:pt x="78739" y="42887"/>
                </a:lnTo>
                <a:lnTo>
                  <a:pt x="96794" y="42887"/>
                </a:lnTo>
                <a:lnTo>
                  <a:pt x="96178" y="35732"/>
                </a:lnTo>
                <a:lnTo>
                  <a:pt x="93705" y="27130"/>
                </a:lnTo>
                <a:lnTo>
                  <a:pt x="89582" y="19476"/>
                </a:lnTo>
                <a:lnTo>
                  <a:pt x="87024" y="16497"/>
                </a:lnTo>
                <a:close/>
              </a:path>
            </a:pathLst>
          </a:custGeom>
          <a:solidFill>
            <a:srgbClr val="0C30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27">
            <a:extLst>
              <a:ext uri="{FF2B5EF4-FFF2-40B4-BE49-F238E27FC236}">
                <a16:creationId xmlns:a16="http://schemas.microsoft.com/office/drawing/2014/main" id="{DEDE57F8-73E8-7CBC-118B-0FD8354D2996}"/>
              </a:ext>
            </a:extLst>
          </p:cNvPr>
          <p:cNvSpPr/>
          <p:nvPr/>
        </p:nvSpPr>
        <p:spPr>
          <a:xfrm>
            <a:off x="8828562" y="728970"/>
            <a:ext cx="91440" cy="103505"/>
          </a:xfrm>
          <a:custGeom>
            <a:avLst/>
            <a:gdLst/>
            <a:ahLst/>
            <a:cxnLst/>
            <a:rect l="l" t="t" r="r" b="b"/>
            <a:pathLst>
              <a:path w="91439" h="103505">
                <a:moveTo>
                  <a:pt x="50152" y="0"/>
                </a:moveTo>
                <a:lnTo>
                  <a:pt x="14300" y="14960"/>
                </a:lnTo>
                <a:lnTo>
                  <a:pt x="0" y="51689"/>
                </a:lnTo>
                <a:lnTo>
                  <a:pt x="907" y="62826"/>
                </a:lnTo>
                <a:lnTo>
                  <a:pt x="22477" y="95491"/>
                </a:lnTo>
                <a:lnTo>
                  <a:pt x="53009" y="103378"/>
                </a:lnTo>
                <a:lnTo>
                  <a:pt x="64394" y="102284"/>
                </a:lnTo>
                <a:lnTo>
                  <a:pt x="74834" y="99086"/>
                </a:lnTo>
                <a:lnTo>
                  <a:pt x="83874" y="93910"/>
                </a:lnTo>
                <a:lnTo>
                  <a:pt x="91059" y="86880"/>
                </a:lnTo>
                <a:lnTo>
                  <a:pt x="54330" y="86880"/>
                </a:lnTo>
                <a:lnTo>
                  <a:pt x="47031" y="86265"/>
                </a:lnTo>
                <a:lnTo>
                  <a:pt x="19316" y="59231"/>
                </a:lnTo>
                <a:lnTo>
                  <a:pt x="18694" y="51689"/>
                </a:lnTo>
                <a:lnTo>
                  <a:pt x="19313" y="44428"/>
                </a:lnTo>
                <a:lnTo>
                  <a:pt x="45882" y="17119"/>
                </a:lnTo>
                <a:lnTo>
                  <a:pt x="52565" y="16497"/>
                </a:lnTo>
                <a:lnTo>
                  <a:pt x="87010" y="16497"/>
                </a:lnTo>
                <a:lnTo>
                  <a:pt x="89077" y="12979"/>
                </a:lnTo>
                <a:lnTo>
                  <a:pt x="81822" y="7329"/>
                </a:lnTo>
                <a:lnTo>
                  <a:pt x="72915" y="3270"/>
                </a:lnTo>
                <a:lnTo>
                  <a:pt x="62358" y="820"/>
                </a:lnTo>
                <a:lnTo>
                  <a:pt x="50152" y="0"/>
                </a:lnTo>
                <a:close/>
              </a:path>
              <a:path w="91439" h="103505">
                <a:moveTo>
                  <a:pt x="82702" y="74129"/>
                </a:moveTo>
                <a:lnTo>
                  <a:pt x="76720" y="79738"/>
                </a:lnTo>
                <a:lnTo>
                  <a:pt x="69997" y="83719"/>
                </a:lnTo>
                <a:lnTo>
                  <a:pt x="62533" y="86093"/>
                </a:lnTo>
                <a:lnTo>
                  <a:pt x="54330" y="86880"/>
                </a:lnTo>
                <a:lnTo>
                  <a:pt x="91059" y="86880"/>
                </a:lnTo>
                <a:lnTo>
                  <a:pt x="82702" y="74129"/>
                </a:lnTo>
                <a:close/>
              </a:path>
              <a:path w="91439" h="103505">
                <a:moveTo>
                  <a:pt x="87010" y="16497"/>
                </a:moveTo>
                <a:lnTo>
                  <a:pt x="52565" y="16497"/>
                </a:lnTo>
                <a:lnTo>
                  <a:pt x="60775" y="17153"/>
                </a:lnTo>
                <a:lnTo>
                  <a:pt x="68241" y="19108"/>
                </a:lnTo>
                <a:lnTo>
                  <a:pt x="74962" y="22342"/>
                </a:lnTo>
                <a:lnTo>
                  <a:pt x="80937" y="26835"/>
                </a:lnTo>
                <a:lnTo>
                  <a:pt x="87010" y="16497"/>
                </a:lnTo>
                <a:close/>
              </a:path>
            </a:pathLst>
          </a:custGeom>
          <a:solidFill>
            <a:srgbClr val="0C30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128">
            <a:extLst>
              <a:ext uri="{FF2B5EF4-FFF2-40B4-BE49-F238E27FC236}">
                <a16:creationId xmlns:a16="http://schemas.microsoft.com/office/drawing/2014/main" id="{307DABE9-A47E-24FF-34BE-9CC7B72622AC}"/>
              </a:ext>
            </a:extLst>
          </p:cNvPr>
          <p:cNvSpPr/>
          <p:nvPr/>
        </p:nvSpPr>
        <p:spPr>
          <a:xfrm>
            <a:off x="9058828" y="828430"/>
            <a:ext cx="66675" cy="102235"/>
          </a:xfrm>
          <a:custGeom>
            <a:avLst/>
            <a:gdLst/>
            <a:ahLst/>
            <a:cxnLst/>
            <a:rect l="l" t="t" r="r" b="b"/>
            <a:pathLst>
              <a:path w="66675" h="102234">
                <a:moveTo>
                  <a:pt x="33058" y="0"/>
                </a:moveTo>
                <a:lnTo>
                  <a:pt x="0" y="33007"/>
                </a:lnTo>
                <a:lnTo>
                  <a:pt x="33045" y="102019"/>
                </a:lnTo>
                <a:lnTo>
                  <a:pt x="66103" y="33007"/>
                </a:lnTo>
                <a:lnTo>
                  <a:pt x="33058" y="0"/>
                </a:lnTo>
                <a:close/>
              </a:path>
            </a:pathLst>
          </a:custGeom>
          <a:solidFill>
            <a:srgbClr val="0C30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129">
            <a:extLst>
              <a:ext uri="{FF2B5EF4-FFF2-40B4-BE49-F238E27FC236}">
                <a16:creationId xmlns:a16="http://schemas.microsoft.com/office/drawing/2014/main" id="{7694DF57-A4DD-5A73-C1C8-2DF2125C66E7}"/>
              </a:ext>
            </a:extLst>
          </p:cNvPr>
          <p:cNvSpPr/>
          <p:nvPr/>
        </p:nvSpPr>
        <p:spPr>
          <a:xfrm>
            <a:off x="9068766" y="638590"/>
            <a:ext cx="46355" cy="46355"/>
          </a:xfrm>
          <a:custGeom>
            <a:avLst/>
            <a:gdLst/>
            <a:ahLst/>
            <a:cxnLst/>
            <a:rect l="l" t="t" r="r" b="b"/>
            <a:pathLst>
              <a:path w="46354" h="46355">
                <a:moveTo>
                  <a:pt x="22961" y="0"/>
                </a:moveTo>
                <a:lnTo>
                  <a:pt x="14021" y="1805"/>
                </a:lnTo>
                <a:lnTo>
                  <a:pt x="6723" y="6727"/>
                </a:lnTo>
                <a:lnTo>
                  <a:pt x="1803" y="14026"/>
                </a:lnTo>
                <a:lnTo>
                  <a:pt x="0" y="22961"/>
                </a:lnTo>
                <a:lnTo>
                  <a:pt x="1803" y="31903"/>
                </a:lnTo>
                <a:lnTo>
                  <a:pt x="6723" y="39206"/>
                </a:lnTo>
                <a:lnTo>
                  <a:pt x="14021" y="44130"/>
                </a:lnTo>
                <a:lnTo>
                  <a:pt x="22961" y="45935"/>
                </a:lnTo>
                <a:lnTo>
                  <a:pt x="31901" y="44130"/>
                </a:lnTo>
                <a:lnTo>
                  <a:pt x="39200" y="39206"/>
                </a:lnTo>
                <a:lnTo>
                  <a:pt x="44119" y="31903"/>
                </a:lnTo>
                <a:lnTo>
                  <a:pt x="45923" y="22961"/>
                </a:lnTo>
                <a:lnTo>
                  <a:pt x="44119" y="14026"/>
                </a:lnTo>
                <a:lnTo>
                  <a:pt x="39200" y="6727"/>
                </a:lnTo>
                <a:lnTo>
                  <a:pt x="31901" y="1805"/>
                </a:lnTo>
                <a:lnTo>
                  <a:pt x="22961" y="0"/>
                </a:lnTo>
                <a:close/>
              </a:path>
            </a:pathLst>
          </a:custGeom>
          <a:solidFill>
            <a:srgbClr val="0C30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130">
            <a:extLst>
              <a:ext uri="{FF2B5EF4-FFF2-40B4-BE49-F238E27FC236}">
                <a16:creationId xmlns:a16="http://schemas.microsoft.com/office/drawing/2014/main" id="{43A2F54D-4E9E-55C4-5FF6-64B1CD27C770}"/>
              </a:ext>
            </a:extLst>
          </p:cNvPr>
          <p:cNvSpPr/>
          <p:nvPr/>
        </p:nvSpPr>
        <p:spPr>
          <a:xfrm>
            <a:off x="8993464" y="535522"/>
            <a:ext cx="196850" cy="295275"/>
          </a:xfrm>
          <a:custGeom>
            <a:avLst/>
            <a:gdLst/>
            <a:ahLst/>
            <a:cxnLst/>
            <a:rect l="l" t="t" r="r" b="b"/>
            <a:pathLst>
              <a:path w="196850" h="295275">
                <a:moveTo>
                  <a:pt x="98425" y="0"/>
                </a:moveTo>
                <a:lnTo>
                  <a:pt x="80093" y="10825"/>
                </a:lnTo>
                <a:lnTo>
                  <a:pt x="46588" y="36939"/>
                </a:lnTo>
                <a:lnTo>
                  <a:pt x="14394" y="76857"/>
                </a:lnTo>
                <a:lnTo>
                  <a:pt x="0" y="129095"/>
                </a:lnTo>
                <a:lnTo>
                  <a:pt x="8407" y="182916"/>
                </a:lnTo>
                <a:lnTo>
                  <a:pt x="26904" y="236945"/>
                </a:lnTo>
                <a:lnTo>
                  <a:pt x="45402" y="278594"/>
                </a:lnTo>
                <a:lnTo>
                  <a:pt x="53809" y="295274"/>
                </a:lnTo>
                <a:lnTo>
                  <a:pt x="98425" y="250583"/>
                </a:lnTo>
                <a:lnTo>
                  <a:pt x="166624" y="250583"/>
                </a:lnTo>
                <a:lnTo>
                  <a:pt x="174143" y="236342"/>
                </a:lnTo>
                <a:lnTo>
                  <a:pt x="181022" y="220433"/>
                </a:lnTo>
                <a:lnTo>
                  <a:pt x="68961" y="220433"/>
                </a:lnTo>
                <a:lnTo>
                  <a:pt x="65010" y="209178"/>
                </a:lnTo>
                <a:lnTo>
                  <a:pt x="57781" y="185791"/>
                </a:lnTo>
                <a:lnTo>
                  <a:pt x="50833" y="156636"/>
                </a:lnTo>
                <a:lnTo>
                  <a:pt x="47726" y="128079"/>
                </a:lnTo>
                <a:lnTo>
                  <a:pt x="55149" y="96752"/>
                </a:lnTo>
                <a:lnTo>
                  <a:pt x="71747" y="73529"/>
                </a:lnTo>
                <a:lnTo>
                  <a:pt x="89008" y="58760"/>
                </a:lnTo>
                <a:lnTo>
                  <a:pt x="98425" y="52793"/>
                </a:lnTo>
                <a:lnTo>
                  <a:pt x="163047" y="52793"/>
                </a:lnTo>
                <a:lnTo>
                  <a:pt x="150261" y="36939"/>
                </a:lnTo>
                <a:lnTo>
                  <a:pt x="116756" y="10825"/>
                </a:lnTo>
                <a:lnTo>
                  <a:pt x="98425" y="0"/>
                </a:lnTo>
                <a:close/>
              </a:path>
              <a:path w="196850" h="295275">
                <a:moveTo>
                  <a:pt x="166624" y="250583"/>
                </a:moveTo>
                <a:lnTo>
                  <a:pt x="98425" y="250583"/>
                </a:lnTo>
                <a:lnTo>
                  <a:pt x="143027" y="295274"/>
                </a:lnTo>
                <a:lnTo>
                  <a:pt x="166624" y="250583"/>
                </a:lnTo>
                <a:close/>
              </a:path>
              <a:path w="196850" h="295275">
                <a:moveTo>
                  <a:pt x="98425" y="190931"/>
                </a:moveTo>
                <a:lnTo>
                  <a:pt x="68961" y="220433"/>
                </a:lnTo>
                <a:lnTo>
                  <a:pt x="127876" y="220433"/>
                </a:lnTo>
                <a:lnTo>
                  <a:pt x="98425" y="190931"/>
                </a:lnTo>
                <a:close/>
              </a:path>
              <a:path w="196850" h="295275">
                <a:moveTo>
                  <a:pt x="163047" y="52793"/>
                </a:moveTo>
                <a:lnTo>
                  <a:pt x="98425" y="52793"/>
                </a:lnTo>
                <a:lnTo>
                  <a:pt x="107839" y="58760"/>
                </a:lnTo>
                <a:lnTo>
                  <a:pt x="125096" y="73529"/>
                </a:lnTo>
                <a:lnTo>
                  <a:pt x="141689" y="96752"/>
                </a:lnTo>
                <a:lnTo>
                  <a:pt x="149110" y="128079"/>
                </a:lnTo>
                <a:lnTo>
                  <a:pt x="146003" y="156636"/>
                </a:lnTo>
                <a:lnTo>
                  <a:pt x="139055" y="185791"/>
                </a:lnTo>
                <a:lnTo>
                  <a:pt x="131826" y="209178"/>
                </a:lnTo>
                <a:lnTo>
                  <a:pt x="127876" y="220433"/>
                </a:lnTo>
                <a:lnTo>
                  <a:pt x="181022" y="220433"/>
                </a:lnTo>
                <a:lnTo>
                  <a:pt x="190122" y="199388"/>
                </a:lnTo>
                <a:lnTo>
                  <a:pt x="196009" y="168832"/>
                </a:lnTo>
                <a:lnTo>
                  <a:pt x="196850" y="129095"/>
                </a:lnTo>
                <a:lnTo>
                  <a:pt x="182455" y="76857"/>
                </a:lnTo>
                <a:lnTo>
                  <a:pt x="163047" y="52793"/>
                </a:lnTo>
                <a:close/>
              </a:path>
            </a:pathLst>
          </a:custGeom>
          <a:solidFill>
            <a:srgbClr val="0C30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131">
            <a:extLst>
              <a:ext uri="{FF2B5EF4-FFF2-40B4-BE49-F238E27FC236}">
                <a16:creationId xmlns:a16="http://schemas.microsoft.com/office/drawing/2014/main" id="{5AADE339-92D6-1DA7-1B61-6597C62DCC6C}"/>
              </a:ext>
            </a:extLst>
          </p:cNvPr>
          <p:cNvSpPr/>
          <p:nvPr/>
        </p:nvSpPr>
        <p:spPr>
          <a:xfrm>
            <a:off x="9156668" y="501875"/>
            <a:ext cx="67310" cy="67310"/>
          </a:xfrm>
          <a:custGeom>
            <a:avLst/>
            <a:gdLst/>
            <a:ahLst/>
            <a:cxnLst/>
            <a:rect l="l" t="t" r="r" b="b"/>
            <a:pathLst>
              <a:path w="67310" h="67309">
                <a:moveTo>
                  <a:pt x="33642" y="0"/>
                </a:moveTo>
                <a:lnTo>
                  <a:pt x="0" y="33642"/>
                </a:lnTo>
                <a:lnTo>
                  <a:pt x="33642" y="67284"/>
                </a:lnTo>
                <a:lnTo>
                  <a:pt x="67284" y="33642"/>
                </a:lnTo>
                <a:lnTo>
                  <a:pt x="33642" y="0"/>
                </a:lnTo>
                <a:close/>
              </a:path>
            </a:pathLst>
          </a:custGeom>
          <a:solidFill>
            <a:srgbClr val="0C30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132">
            <a:extLst>
              <a:ext uri="{FF2B5EF4-FFF2-40B4-BE49-F238E27FC236}">
                <a16:creationId xmlns:a16="http://schemas.microsoft.com/office/drawing/2014/main" id="{54404B3F-9D0B-A4C8-C00D-726FE7DEE261}"/>
              </a:ext>
            </a:extLst>
          </p:cNvPr>
          <p:cNvSpPr txBox="1"/>
          <p:nvPr/>
        </p:nvSpPr>
        <p:spPr>
          <a:xfrm>
            <a:off x="8275407" y="836131"/>
            <a:ext cx="657860" cy="10541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500" b="1" spc="10" dirty="0">
                <a:solidFill>
                  <a:srgbClr val="0C3046"/>
                </a:solidFill>
                <a:latin typeface="Circe Bold"/>
                <a:cs typeface="Circe Bold"/>
              </a:rPr>
              <a:t>Челябинская</a:t>
            </a:r>
            <a:r>
              <a:rPr sz="500" b="1" spc="-35" dirty="0">
                <a:solidFill>
                  <a:srgbClr val="0C3046"/>
                </a:solidFill>
                <a:latin typeface="Circe Bold"/>
                <a:cs typeface="Circe Bold"/>
              </a:rPr>
              <a:t> </a:t>
            </a:r>
            <a:r>
              <a:rPr sz="500" b="1" spc="5" dirty="0">
                <a:solidFill>
                  <a:srgbClr val="0C3046"/>
                </a:solidFill>
                <a:latin typeface="Circe Bold"/>
                <a:cs typeface="Circe Bold"/>
              </a:rPr>
              <a:t>область</a:t>
            </a:r>
            <a:endParaRPr sz="500">
              <a:latin typeface="Circe Bold"/>
              <a:cs typeface="Circe Bold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21E7C51B-DFD9-BE1E-A904-56250B14A1F9}"/>
              </a:ext>
            </a:extLst>
          </p:cNvPr>
          <p:cNvSpPr txBox="1"/>
          <p:nvPr/>
        </p:nvSpPr>
        <p:spPr>
          <a:xfrm>
            <a:off x="1212153" y="2828835"/>
            <a:ext cx="1013065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7200" b="1" dirty="0">
                <a:solidFill>
                  <a:srgbClr val="4D1A84"/>
                </a:solidFill>
              </a:rPr>
              <a:t>СПАСИБО ЗА ВНИМАНИЕ</a:t>
            </a:r>
            <a:endParaRPr lang="ru-RU" sz="7200" dirty="0">
              <a:solidFill>
                <a:srgbClr val="4D1A84"/>
              </a:solidFill>
            </a:endParaRPr>
          </a:p>
        </p:txBody>
      </p:sp>
      <p:pic>
        <p:nvPicPr>
          <p:cNvPr id="1026" name="Picture 2" descr="Изображение логотипа">
            <a:extLst>
              <a:ext uri="{FF2B5EF4-FFF2-40B4-BE49-F238E27FC236}">
                <a16:creationId xmlns:a16="http://schemas.microsoft.com/office/drawing/2014/main" id="{1974F995-F480-9562-1C95-614E37A1C4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5913" y="352043"/>
            <a:ext cx="1418091" cy="6863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76622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E7E388F-0E9A-0BCD-C84E-90EBD4EC6B1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112">
            <a:extLst>
              <a:ext uri="{FF2B5EF4-FFF2-40B4-BE49-F238E27FC236}">
                <a16:creationId xmlns:a16="http://schemas.microsoft.com/office/drawing/2014/main" id="{9428C555-7B84-2440-0768-4CA2AC153BE3}"/>
              </a:ext>
            </a:extLst>
          </p:cNvPr>
          <p:cNvSpPr/>
          <p:nvPr/>
        </p:nvSpPr>
        <p:spPr>
          <a:xfrm>
            <a:off x="9911528" y="530581"/>
            <a:ext cx="777200" cy="42896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113">
            <a:extLst>
              <a:ext uri="{FF2B5EF4-FFF2-40B4-BE49-F238E27FC236}">
                <a16:creationId xmlns:a16="http://schemas.microsoft.com/office/drawing/2014/main" id="{5D89A6B7-E614-F20E-818B-2A309CE623C8}"/>
              </a:ext>
            </a:extLst>
          </p:cNvPr>
          <p:cNvSpPr/>
          <p:nvPr/>
        </p:nvSpPr>
        <p:spPr>
          <a:xfrm>
            <a:off x="10935944" y="535522"/>
            <a:ext cx="932704" cy="40708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114">
            <a:extLst>
              <a:ext uri="{FF2B5EF4-FFF2-40B4-BE49-F238E27FC236}">
                <a16:creationId xmlns:a16="http://schemas.microsoft.com/office/drawing/2014/main" id="{63A26A96-3554-4284-D28F-45232B9C5924}"/>
              </a:ext>
            </a:extLst>
          </p:cNvPr>
          <p:cNvSpPr/>
          <p:nvPr/>
        </p:nvSpPr>
        <p:spPr>
          <a:xfrm>
            <a:off x="10792816" y="522817"/>
            <a:ext cx="0" cy="423545"/>
          </a:xfrm>
          <a:custGeom>
            <a:avLst/>
            <a:gdLst/>
            <a:ahLst/>
            <a:cxnLst/>
            <a:rect l="l" t="t" r="r" b="b"/>
            <a:pathLst>
              <a:path h="423544">
                <a:moveTo>
                  <a:pt x="0" y="0"/>
                </a:moveTo>
                <a:lnTo>
                  <a:pt x="0" y="422986"/>
                </a:lnTo>
              </a:path>
            </a:pathLst>
          </a:custGeom>
          <a:ln w="8127">
            <a:solidFill>
              <a:srgbClr val="4640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115">
            <a:extLst>
              <a:ext uri="{FF2B5EF4-FFF2-40B4-BE49-F238E27FC236}">
                <a16:creationId xmlns:a16="http://schemas.microsoft.com/office/drawing/2014/main" id="{881AA435-62BC-F51D-4688-8BA18D7B61CE}"/>
              </a:ext>
            </a:extLst>
          </p:cNvPr>
          <p:cNvSpPr/>
          <p:nvPr/>
        </p:nvSpPr>
        <p:spPr>
          <a:xfrm>
            <a:off x="9387182" y="530973"/>
            <a:ext cx="414863" cy="41485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116">
            <a:extLst>
              <a:ext uri="{FF2B5EF4-FFF2-40B4-BE49-F238E27FC236}">
                <a16:creationId xmlns:a16="http://schemas.microsoft.com/office/drawing/2014/main" id="{72151055-D34F-3962-6278-D1E567528DAE}"/>
              </a:ext>
            </a:extLst>
          </p:cNvPr>
          <p:cNvSpPr/>
          <p:nvPr/>
        </p:nvSpPr>
        <p:spPr>
          <a:xfrm>
            <a:off x="6277482" y="307260"/>
            <a:ext cx="556443" cy="718911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117">
            <a:extLst>
              <a:ext uri="{FF2B5EF4-FFF2-40B4-BE49-F238E27FC236}">
                <a16:creationId xmlns:a16="http://schemas.microsoft.com/office/drawing/2014/main" id="{FC33F3E5-012D-4E92-526C-682A0EE6F10D}"/>
              </a:ext>
            </a:extLst>
          </p:cNvPr>
          <p:cNvSpPr/>
          <p:nvPr/>
        </p:nvSpPr>
        <p:spPr>
          <a:xfrm>
            <a:off x="8559995" y="550803"/>
            <a:ext cx="354559" cy="150014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18">
            <a:extLst>
              <a:ext uri="{FF2B5EF4-FFF2-40B4-BE49-F238E27FC236}">
                <a16:creationId xmlns:a16="http://schemas.microsoft.com/office/drawing/2014/main" id="{D32B0437-615B-DCA7-93E9-D69E0EF4CA7A}"/>
              </a:ext>
            </a:extLst>
          </p:cNvPr>
          <p:cNvSpPr/>
          <p:nvPr/>
        </p:nvSpPr>
        <p:spPr>
          <a:xfrm>
            <a:off x="8292981" y="673979"/>
            <a:ext cx="103505" cy="158750"/>
          </a:xfrm>
          <a:custGeom>
            <a:avLst/>
            <a:gdLst/>
            <a:ahLst/>
            <a:cxnLst/>
            <a:rect l="l" t="t" r="r" b="b"/>
            <a:pathLst>
              <a:path w="103504" h="158750">
                <a:moveTo>
                  <a:pt x="83578" y="0"/>
                </a:moveTo>
                <a:lnTo>
                  <a:pt x="49263" y="12534"/>
                </a:lnTo>
                <a:lnTo>
                  <a:pt x="42671" y="14300"/>
                </a:lnTo>
                <a:lnTo>
                  <a:pt x="9205" y="44653"/>
                </a:lnTo>
                <a:lnTo>
                  <a:pt x="0" y="96786"/>
                </a:lnTo>
                <a:lnTo>
                  <a:pt x="868" y="110353"/>
                </a:lnTo>
                <a:lnTo>
                  <a:pt x="21784" y="149089"/>
                </a:lnTo>
                <a:lnTo>
                  <a:pt x="52349" y="158369"/>
                </a:lnTo>
                <a:lnTo>
                  <a:pt x="62939" y="157458"/>
                </a:lnTo>
                <a:lnTo>
                  <a:pt x="72582" y="154712"/>
                </a:lnTo>
                <a:lnTo>
                  <a:pt x="81236" y="150112"/>
                </a:lnTo>
                <a:lnTo>
                  <a:pt x="88861" y="143637"/>
                </a:lnTo>
                <a:lnTo>
                  <a:pt x="90263" y="141871"/>
                </a:lnTo>
                <a:lnTo>
                  <a:pt x="51904" y="141871"/>
                </a:lnTo>
                <a:lnTo>
                  <a:pt x="38459" y="138898"/>
                </a:lnTo>
                <a:lnTo>
                  <a:pt x="27960" y="130460"/>
                </a:lnTo>
                <a:lnTo>
                  <a:pt x="21131" y="117279"/>
                </a:lnTo>
                <a:lnTo>
                  <a:pt x="18694" y="100076"/>
                </a:lnTo>
                <a:lnTo>
                  <a:pt x="20231" y="93256"/>
                </a:lnTo>
                <a:lnTo>
                  <a:pt x="24193" y="87325"/>
                </a:lnTo>
                <a:lnTo>
                  <a:pt x="31427" y="81381"/>
                </a:lnTo>
                <a:lnTo>
                  <a:pt x="17589" y="81381"/>
                </a:lnTo>
                <a:lnTo>
                  <a:pt x="32689" y="40463"/>
                </a:lnTo>
                <a:lnTo>
                  <a:pt x="69062" y="27051"/>
                </a:lnTo>
                <a:lnTo>
                  <a:pt x="75222" y="25514"/>
                </a:lnTo>
                <a:lnTo>
                  <a:pt x="85343" y="21996"/>
                </a:lnTo>
                <a:lnTo>
                  <a:pt x="89522" y="18694"/>
                </a:lnTo>
                <a:lnTo>
                  <a:pt x="93040" y="13855"/>
                </a:lnTo>
                <a:lnTo>
                  <a:pt x="83578" y="0"/>
                </a:lnTo>
                <a:close/>
              </a:path>
              <a:path w="103504" h="158750">
                <a:moveTo>
                  <a:pt x="92559" y="74790"/>
                </a:moveTo>
                <a:lnTo>
                  <a:pt x="52781" y="74790"/>
                </a:lnTo>
                <a:lnTo>
                  <a:pt x="66174" y="77232"/>
                </a:lnTo>
                <a:lnTo>
                  <a:pt x="76123" y="84105"/>
                </a:lnTo>
                <a:lnTo>
                  <a:pt x="82320" y="94732"/>
                </a:lnTo>
                <a:lnTo>
                  <a:pt x="84454" y="108432"/>
                </a:lnTo>
                <a:lnTo>
                  <a:pt x="83878" y="115240"/>
                </a:lnTo>
                <a:lnTo>
                  <a:pt x="61366" y="141871"/>
                </a:lnTo>
                <a:lnTo>
                  <a:pt x="90263" y="141871"/>
                </a:lnTo>
                <a:lnTo>
                  <a:pt x="95082" y="135800"/>
                </a:lnTo>
                <a:lnTo>
                  <a:pt x="99567" y="127122"/>
                </a:lnTo>
                <a:lnTo>
                  <a:pt x="102256" y="117742"/>
                </a:lnTo>
                <a:lnTo>
                  <a:pt x="103162" y="107556"/>
                </a:lnTo>
                <a:lnTo>
                  <a:pt x="99938" y="87241"/>
                </a:lnTo>
                <a:lnTo>
                  <a:pt x="92559" y="74790"/>
                </a:lnTo>
                <a:close/>
              </a:path>
              <a:path w="103504" h="158750">
                <a:moveTo>
                  <a:pt x="57188" y="58293"/>
                </a:moveTo>
                <a:lnTo>
                  <a:pt x="44910" y="59952"/>
                </a:lnTo>
                <a:lnTo>
                  <a:pt x="33729" y="64641"/>
                </a:lnTo>
                <a:lnTo>
                  <a:pt x="24489" y="71928"/>
                </a:lnTo>
                <a:lnTo>
                  <a:pt x="18033" y="81381"/>
                </a:lnTo>
                <a:lnTo>
                  <a:pt x="31427" y="81381"/>
                </a:lnTo>
                <a:lnTo>
                  <a:pt x="36512" y="77203"/>
                </a:lnTo>
                <a:lnTo>
                  <a:pt x="43992" y="74790"/>
                </a:lnTo>
                <a:lnTo>
                  <a:pt x="92559" y="74790"/>
                </a:lnTo>
                <a:lnTo>
                  <a:pt x="90733" y="71708"/>
                </a:lnTo>
                <a:lnTo>
                  <a:pt x="76249" y="61784"/>
                </a:lnTo>
                <a:lnTo>
                  <a:pt x="57188" y="58293"/>
                </a:lnTo>
                <a:close/>
              </a:path>
            </a:pathLst>
          </a:custGeom>
          <a:solidFill>
            <a:srgbClr val="0C30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9">
            <a:extLst>
              <a:ext uri="{FF2B5EF4-FFF2-40B4-BE49-F238E27FC236}">
                <a16:creationId xmlns:a16="http://schemas.microsoft.com/office/drawing/2014/main" id="{0EC2F663-59C8-F503-263C-5F38241530AE}"/>
              </a:ext>
            </a:extLst>
          </p:cNvPr>
          <p:cNvSpPr/>
          <p:nvPr/>
        </p:nvSpPr>
        <p:spPr>
          <a:xfrm>
            <a:off x="8411964" y="731164"/>
            <a:ext cx="92710" cy="99060"/>
          </a:xfrm>
          <a:custGeom>
            <a:avLst/>
            <a:gdLst/>
            <a:ahLst/>
            <a:cxnLst/>
            <a:rect l="l" t="t" r="r" b="b"/>
            <a:pathLst>
              <a:path w="92710" h="99059">
                <a:moveTo>
                  <a:pt x="17602" y="0"/>
                </a:moveTo>
                <a:lnTo>
                  <a:pt x="0" y="0"/>
                </a:lnTo>
                <a:lnTo>
                  <a:pt x="0" y="98983"/>
                </a:lnTo>
                <a:lnTo>
                  <a:pt x="17602" y="98983"/>
                </a:lnTo>
                <a:lnTo>
                  <a:pt x="37236" y="73685"/>
                </a:lnTo>
                <a:lnTo>
                  <a:pt x="17602" y="73685"/>
                </a:lnTo>
                <a:lnTo>
                  <a:pt x="17602" y="0"/>
                </a:lnTo>
                <a:close/>
              </a:path>
              <a:path w="92710" h="99059">
                <a:moveTo>
                  <a:pt x="92392" y="25298"/>
                </a:moveTo>
                <a:lnTo>
                  <a:pt x="74790" y="25298"/>
                </a:lnTo>
                <a:lnTo>
                  <a:pt x="74790" y="98983"/>
                </a:lnTo>
                <a:lnTo>
                  <a:pt x="92392" y="98983"/>
                </a:lnTo>
                <a:lnTo>
                  <a:pt x="92392" y="25298"/>
                </a:lnTo>
                <a:close/>
              </a:path>
              <a:path w="92710" h="99059">
                <a:moveTo>
                  <a:pt x="92392" y="0"/>
                </a:moveTo>
                <a:lnTo>
                  <a:pt x="74790" y="0"/>
                </a:lnTo>
                <a:lnTo>
                  <a:pt x="17602" y="73685"/>
                </a:lnTo>
                <a:lnTo>
                  <a:pt x="37236" y="73685"/>
                </a:lnTo>
                <a:lnTo>
                  <a:pt x="74790" y="25298"/>
                </a:lnTo>
                <a:lnTo>
                  <a:pt x="92392" y="25298"/>
                </a:lnTo>
                <a:lnTo>
                  <a:pt x="92392" y="0"/>
                </a:lnTo>
                <a:close/>
              </a:path>
            </a:pathLst>
          </a:custGeom>
          <a:solidFill>
            <a:srgbClr val="0C30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0">
            <a:extLst>
              <a:ext uri="{FF2B5EF4-FFF2-40B4-BE49-F238E27FC236}">
                <a16:creationId xmlns:a16="http://schemas.microsoft.com/office/drawing/2014/main" id="{B4979D6B-C461-217B-6A71-CCF5DAC75C1E}"/>
              </a:ext>
            </a:extLst>
          </p:cNvPr>
          <p:cNvSpPr/>
          <p:nvPr/>
        </p:nvSpPr>
        <p:spPr>
          <a:xfrm>
            <a:off x="8518645" y="728965"/>
            <a:ext cx="83185" cy="103505"/>
          </a:xfrm>
          <a:custGeom>
            <a:avLst/>
            <a:gdLst/>
            <a:ahLst/>
            <a:cxnLst/>
            <a:rect l="l" t="t" r="r" b="b"/>
            <a:pathLst>
              <a:path w="83185" h="103505">
                <a:moveTo>
                  <a:pt x="9016" y="76771"/>
                </a:moveTo>
                <a:lnTo>
                  <a:pt x="0" y="89966"/>
                </a:lnTo>
                <a:lnTo>
                  <a:pt x="3301" y="93700"/>
                </a:lnTo>
                <a:lnTo>
                  <a:pt x="9016" y="97002"/>
                </a:lnTo>
                <a:lnTo>
                  <a:pt x="17157" y="99644"/>
                </a:lnTo>
                <a:lnTo>
                  <a:pt x="25298" y="102057"/>
                </a:lnTo>
                <a:lnTo>
                  <a:pt x="33210" y="103378"/>
                </a:lnTo>
                <a:lnTo>
                  <a:pt x="40919" y="103378"/>
                </a:lnTo>
                <a:lnTo>
                  <a:pt x="57968" y="101306"/>
                </a:lnTo>
                <a:lnTo>
                  <a:pt x="71245" y="95380"/>
                </a:lnTo>
                <a:lnTo>
                  <a:pt x="78468" y="87541"/>
                </a:lnTo>
                <a:lnTo>
                  <a:pt x="38277" y="87541"/>
                </a:lnTo>
                <a:lnTo>
                  <a:pt x="31016" y="86754"/>
                </a:lnTo>
                <a:lnTo>
                  <a:pt x="23237" y="84547"/>
                </a:lnTo>
                <a:lnTo>
                  <a:pt x="15664" y="81143"/>
                </a:lnTo>
                <a:lnTo>
                  <a:pt x="9016" y="76771"/>
                </a:lnTo>
                <a:close/>
              </a:path>
              <a:path w="83185" h="103505">
                <a:moveTo>
                  <a:pt x="77235" y="15836"/>
                </a:moveTo>
                <a:lnTo>
                  <a:pt x="39814" y="15836"/>
                </a:lnTo>
                <a:lnTo>
                  <a:pt x="48590" y="16833"/>
                </a:lnTo>
                <a:lnTo>
                  <a:pt x="55241" y="19686"/>
                </a:lnTo>
                <a:lnTo>
                  <a:pt x="59459" y="24189"/>
                </a:lnTo>
                <a:lnTo>
                  <a:pt x="60934" y="30137"/>
                </a:lnTo>
                <a:lnTo>
                  <a:pt x="60934" y="38061"/>
                </a:lnTo>
                <a:lnTo>
                  <a:pt x="53670" y="44208"/>
                </a:lnTo>
                <a:lnTo>
                  <a:pt x="28155" y="44208"/>
                </a:lnTo>
                <a:lnTo>
                  <a:pt x="28155" y="58508"/>
                </a:lnTo>
                <a:lnTo>
                  <a:pt x="56972" y="58508"/>
                </a:lnTo>
                <a:lnTo>
                  <a:pt x="64223" y="63131"/>
                </a:lnTo>
                <a:lnTo>
                  <a:pt x="64223" y="71272"/>
                </a:lnTo>
                <a:lnTo>
                  <a:pt x="62304" y="77897"/>
                </a:lnTo>
                <a:lnTo>
                  <a:pt x="56942" y="83035"/>
                </a:lnTo>
                <a:lnTo>
                  <a:pt x="48734" y="86360"/>
                </a:lnTo>
                <a:lnTo>
                  <a:pt x="38277" y="87541"/>
                </a:lnTo>
                <a:lnTo>
                  <a:pt x="78468" y="87541"/>
                </a:lnTo>
                <a:lnTo>
                  <a:pt x="79861" y="86029"/>
                </a:lnTo>
                <a:lnTo>
                  <a:pt x="82930" y="73685"/>
                </a:lnTo>
                <a:lnTo>
                  <a:pt x="81556" y="65159"/>
                </a:lnTo>
                <a:lnTo>
                  <a:pt x="77541" y="58073"/>
                </a:lnTo>
                <a:lnTo>
                  <a:pt x="71052" y="52964"/>
                </a:lnTo>
                <a:lnTo>
                  <a:pt x="62255" y="50368"/>
                </a:lnTo>
                <a:lnTo>
                  <a:pt x="62255" y="49936"/>
                </a:lnTo>
                <a:lnTo>
                  <a:pt x="69883" y="46139"/>
                </a:lnTo>
                <a:lnTo>
                  <a:pt x="75309" y="41001"/>
                </a:lnTo>
                <a:lnTo>
                  <a:pt x="78552" y="34502"/>
                </a:lnTo>
                <a:lnTo>
                  <a:pt x="79629" y="26619"/>
                </a:lnTo>
                <a:lnTo>
                  <a:pt x="77235" y="15836"/>
                </a:lnTo>
                <a:close/>
              </a:path>
              <a:path w="83185" h="103505">
                <a:moveTo>
                  <a:pt x="42456" y="0"/>
                </a:moveTo>
                <a:lnTo>
                  <a:pt x="30769" y="918"/>
                </a:lnTo>
                <a:lnTo>
                  <a:pt x="19907" y="3549"/>
                </a:lnTo>
                <a:lnTo>
                  <a:pt x="10530" y="7704"/>
                </a:lnTo>
                <a:lnTo>
                  <a:pt x="3301" y="13195"/>
                </a:lnTo>
                <a:lnTo>
                  <a:pt x="10121" y="26835"/>
                </a:lnTo>
                <a:lnTo>
                  <a:pt x="17172" y="22057"/>
                </a:lnTo>
                <a:lnTo>
                  <a:pt x="24472" y="18616"/>
                </a:lnTo>
                <a:lnTo>
                  <a:pt x="32021" y="16535"/>
                </a:lnTo>
                <a:lnTo>
                  <a:pt x="39814" y="15836"/>
                </a:lnTo>
                <a:lnTo>
                  <a:pt x="77235" y="15836"/>
                </a:lnTo>
                <a:lnTo>
                  <a:pt x="77160" y="15500"/>
                </a:lnTo>
                <a:lnTo>
                  <a:pt x="69948" y="7123"/>
                </a:lnTo>
                <a:lnTo>
                  <a:pt x="58283" y="1839"/>
                </a:lnTo>
                <a:lnTo>
                  <a:pt x="42456" y="0"/>
                </a:lnTo>
                <a:close/>
              </a:path>
            </a:pathLst>
          </a:custGeom>
          <a:solidFill>
            <a:srgbClr val="0C30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21">
            <a:extLst>
              <a:ext uri="{FF2B5EF4-FFF2-40B4-BE49-F238E27FC236}">
                <a16:creationId xmlns:a16="http://schemas.microsoft.com/office/drawing/2014/main" id="{63A2B7E0-296A-A11D-42E0-64B94EBA75D9}"/>
              </a:ext>
            </a:extLst>
          </p:cNvPr>
          <p:cNvSpPr/>
          <p:nvPr/>
        </p:nvSpPr>
        <p:spPr>
          <a:xfrm>
            <a:off x="8618950" y="788238"/>
            <a:ext cx="17780" cy="41910"/>
          </a:xfrm>
          <a:custGeom>
            <a:avLst/>
            <a:gdLst/>
            <a:ahLst/>
            <a:cxnLst/>
            <a:rect l="l" t="t" r="r" b="b"/>
            <a:pathLst>
              <a:path w="17779" h="41909">
                <a:moveTo>
                  <a:pt x="0" y="41909"/>
                </a:moveTo>
                <a:lnTo>
                  <a:pt x="17589" y="41909"/>
                </a:lnTo>
                <a:lnTo>
                  <a:pt x="17589" y="0"/>
                </a:lnTo>
                <a:lnTo>
                  <a:pt x="0" y="0"/>
                </a:lnTo>
                <a:lnTo>
                  <a:pt x="0" y="41909"/>
                </a:lnTo>
                <a:close/>
              </a:path>
            </a:pathLst>
          </a:custGeom>
          <a:solidFill>
            <a:srgbClr val="0C30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22">
            <a:extLst>
              <a:ext uri="{FF2B5EF4-FFF2-40B4-BE49-F238E27FC236}">
                <a16:creationId xmlns:a16="http://schemas.microsoft.com/office/drawing/2014/main" id="{204C276D-8E80-4BBE-2AFC-CD9EA086008B}"/>
              </a:ext>
            </a:extLst>
          </p:cNvPr>
          <p:cNvSpPr/>
          <p:nvPr/>
        </p:nvSpPr>
        <p:spPr>
          <a:xfrm>
            <a:off x="8618950" y="779983"/>
            <a:ext cx="90805" cy="0"/>
          </a:xfrm>
          <a:custGeom>
            <a:avLst/>
            <a:gdLst/>
            <a:ahLst/>
            <a:cxnLst/>
            <a:rect l="l" t="t" r="r" b="b"/>
            <a:pathLst>
              <a:path w="90804">
                <a:moveTo>
                  <a:pt x="0" y="0"/>
                </a:moveTo>
                <a:lnTo>
                  <a:pt x="90182" y="0"/>
                </a:lnTo>
              </a:path>
            </a:pathLst>
          </a:custGeom>
          <a:ln w="16510">
            <a:solidFill>
              <a:srgbClr val="0C304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23">
            <a:extLst>
              <a:ext uri="{FF2B5EF4-FFF2-40B4-BE49-F238E27FC236}">
                <a16:creationId xmlns:a16="http://schemas.microsoft.com/office/drawing/2014/main" id="{B2D1CCFA-7DD3-64F8-30DF-84363495F5EE}"/>
              </a:ext>
            </a:extLst>
          </p:cNvPr>
          <p:cNvSpPr/>
          <p:nvPr/>
        </p:nvSpPr>
        <p:spPr>
          <a:xfrm>
            <a:off x="8618950" y="731088"/>
            <a:ext cx="17780" cy="40640"/>
          </a:xfrm>
          <a:custGeom>
            <a:avLst/>
            <a:gdLst/>
            <a:ahLst/>
            <a:cxnLst/>
            <a:rect l="l" t="t" r="r" b="b"/>
            <a:pathLst>
              <a:path w="17779" h="40640">
                <a:moveTo>
                  <a:pt x="0" y="40639"/>
                </a:moveTo>
                <a:lnTo>
                  <a:pt x="17589" y="40639"/>
                </a:lnTo>
                <a:lnTo>
                  <a:pt x="17589" y="0"/>
                </a:lnTo>
                <a:lnTo>
                  <a:pt x="0" y="0"/>
                </a:lnTo>
                <a:lnTo>
                  <a:pt x="0" y="40639"/>
                </a:lnTo>
                <a:close/>
              </a:path>
            </a:pathLst>
          </a:custGeom>
          <a:solidFill>
            <a:srgbClr val="0C30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24">
            <a:extLst>
              <a:ext uri="{FF2B5EF4-FFF2-40B4-BE49-F238E27FC236}">
                <a16:creationId xmlns:a16="http://schemas.microsoft.com/office/drawing/2014/main" id="{01D2F8B8-AA8A-7718-30A2-B4C244A18A0E}"/>
              </a:ext>
            </a:extLst>
          </p:cNvPr>
          <p:cNvSpPr/>
          <p:nvPr/>
        </p:nvSpPr>
        <p:spPr>
          <a:xfrm>
            <a:off x="8691530" y="788352"/>
            <a:ext cx="17780" cy="41910"/>
          </a:xfrm>
          <a:custGeom>
            <a:avLst/>
            <a:gdLst/>
            <a:ahLst/>
            <a:cxnLst/>
            <a:rect l="l" t="t" r="r" b="b"/>
            <a:pathLst>
              <a:path w="17779" h="41909">
                <a:moveTo>
                  <a:pt x="17602" y="0"/>
                </a:moveTo>
                <a:lnTo>
                  <a:pt x="0" y="0"/>
                </a:lnTo>
                <a:lnTo>
                  <a:pt x="0" y="41795"/>
                </a:lnTo>
                <a:lnTo>
                  <a:pt x="17602" y="41795"/>
                </a:lnTo>
                <a:lnTo>
                  <a:pt x="17602" y="0"/>
                </a:lnTo>
                <a:close/>
              </a:path>
            </a:pathLst>
          </a:custGeom>
          <a:solidFill>
            <a:srgbClr val="0C30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25">
            <a:extLst>
              <a:ext uri="{FF2B5EF4-FFF2-40B4-BE49-F238E27FC236}">
                <a16:creationId xmlns:a16="http://schemas.microsoft.com/office/drawing/2014/main" id="{C77A22E1-7E4F-1AE7-058F-57B27C76BA56}"/>
              </a:ext>
            </a:extLst>
          </p:cNvPr>
          <p:cNvSpPr/>
          <p:nvPr/>
        </p:nvSpPr>
        <p:spPr>
          <a:xfrm>
            <a:off x="8691530" y="731164"/>
            <a:ext cx="17780" cy="41275"/>
          </a:xfrm>
          <a:custGeom>
            <a:avLst/>
            <a:gdLst/>
            <a:ahLst/>
            <a:cxnLst/>
            <a:rect l="l" t="t" r="r" b="b"/>
            <a:pathLst>
              <a:path w="17779" h="41275">
                <a:moveTo>
                  <a:pt x="17602" y="0"/>
                </a:moveTo>
                <a:lnTo>
                  <a:pt x="0" y="0"/>
                </a:lnTo>
                <a:lnTo>
                  <a:pt x="0" y="40690"/>
                </a:lnTo>
                <a:lnTo>
                  <a:pt x="17602" y="40690"/>
                </a:lnTo>
                <a:lnTo>
                  <a:pt x="17602" y="0"/>
                </a:lnTo>
                <a:close/>
              </a:path>
            </a:pathLst>
          </a:custGeom>
          <a:solidFill>
            <a:srgbClr val="0C30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26">
            <a:extLst>
              <a:ext uri="{FF2B5EF4-FFF2-40B4-BE49-F238E27FC236}">
                <a16:creationId xmlns:a16="http://schemas.microsoft.com/office/drawing/2014/main" id="{E07FCF88-6C22-CE7E-82B1-02BE37686DE2}"/>
              </a:ext>
            </a:extLst>
          </p:cNvPr>
          <p:cNvSpPr/>
          <p:nvPr/>
        </p:nvSpPr>
        <p:spPr>
          <a:xfrm>
            <a:off x="8724961" y="728971"/>
            <a:ext cx="97155" cy="103505"/>
          </a:xfrm>
          <a:custGeom>
            <a:avLst/>
            <a:gdLst/>
            <a:ahLst/>
            <a:cxnLst/>
            <a:rect l="l" t="t" r="r" b="b"/>
            <a:pathLst>
              <a:path w="97154" h="103505">
                <a:moveTo>
                  <a:pt x="51028" y="0"/>
                </a:moveTo>
                <a:lnTo>
                  <a:pt x="13639" y="14731"/>
                </a:lnTo>
                <a:lnTo>
                  <a:pt x="0" y="51688"/>
                </a:lnTo>
                <a:lnTo>
                  <a:pt x="907" y="62820"/>
                </a:lnTo>
                <a:lnTo>
                  <a:pt x="22355" y="95485"/>
                </a:lnTo>
                <a:lnTo>
                  <a:pt x="53009" y="103377"/>
                </a:lnTo>
                <a:lnTo>
                  <a:pt x="63890" y="102555"/>
                </a:lnTo>
                <a:lnTo>
                  <a:pt x="73739" y="100102"/>
                </a:lnTo>
                <a:lnTo>
                  <a:pt x="82517" y="96043"/>
                </a:lnTo>
                <a:lnTo>
                  <a:pt x="90182" y="90398"/>
                </a:lnTo>
                <a:lnTo>
                  <a:pt x="88786" y="86880"/>
                </a:lnTo>
                <a:lnTo>
                  <a:pt x="54330" y="86880"/>
                </a:lnTo>
                <a:lnTo>
                  <a:pt x="40894" y="84839"/>
                </a:lnTo>
                <a:lnTo>
                  <a:pt x="30302" y="78963"/>
                </a:lnTo>
                <a:lnTo>
                  <a:pt x="23090" y="69623"/>
                </a:lnTo>
                <a:lnTo>
                  <a:pt x="19799" y="57188"/>
                </a:lnTo>
                <a:lnTo>
                  <a:pt x="95897" y="57188"/>
                </a:lnTo>
                <a:lnTo>
                  <a:pt x="96558" y="53886"/>
                </a:lnTo>
                <a:lnTo>
                  <a:pt x="97002" y="49923"/>
                </a:lnTo>
                <a:lnTo>
                  <a:pt x="97002" y="45300"/>
                </a:lnTo>
                <a:lnTo>
                  <a:pt x="96794" y="42887"/>
                </a:lnTo>
                <a:lnTo>
                  <a:pt x="18694" y="42887"/>
                </a:lnTo>
                <a:lnTo>
                  <a:pt x="21970" y="32174"/>
                </a:lnTo>
                <a:lnTo>
                  <a:pt x="28565" y="23834"/>
                </a:lnTo>
                <a:lnTo>
                  <a:pt x="38089" y="18424"/>
                </a:lnTo>
                <a:lnTo>
                  <a:pt x="50152" y="16497"/>
                </a:lnTo>
                <a:lnTo>
                  <a:pt x="87024" y="16497"/>
                </a:lnTo>
                <a:lnTo>
                  <a:pt x="83807" y="12750"/>
                </a:lnTo>
                <a:lnTo>
                  <a:pt x="76797" y="7141"/>
                </a:lnTo>
                <a:lnTo>
                  <a:pt x="68984" y="3160"/>
                </a:lnTo>
                <a:lnTo>
                  <a:pt x="60388" y="786"/>
                </a:lnTo>
                <a:lnTo>
                  <a:pt x="51028" y="0"/>
                </a:lnTo>
                <a:close/>
              </a:path>
              <a:path w="97154" h="103505">
                <a:moveTo>
                  <a:pt x="84683" y="76542"/>
                </a:moveTo>
                <a:lnTo>
                  <a:pt x="78706" y="81035"/>
                </a:lnTo>
                <a:lnTo>
                  <a:pt x="71654" y="84269"/>
                </a:lnTo>
                <a:lnTo>
                  <a:pt x="63529" y="86224"/>
                </a:lnTo>
                <a:lnTo>
                  <a:pt x="54330" y="86880"/>
                </a:lnTo>
                <a:lnTo>
                  <a:pt x="88786" y="86880"/>
                </a:lnTo>
                <a:lnTo>
                  <a:pt x="84683" y="76542"/>
                </a:lnTo>
                <a:close/>
              </a:path>
              <a:path w="97154" h="103505">
                <a:moveTo>
                  <a:pt x="87024" y="16497"/>
                </a:moveTo>
                <a:lnTo>
                  <a:pt x="50152" y="16497"/>
                </a:lnTo>
                <a:lnTo>
                  <a:pt x="61637" y="18300"/>
                </a:lnTo>
                <a:lnTo>
                  <a:pt x="70465" y="23506"/>
                </a:lnTo>
                <a:lnTo>
                  <a:pt x="76284" y="31804"/>
                </a:lnTo>
                <a:lnTo>
                  <a:pt x="78739" y="42887"/>
                </a:lnTo>
                <a:lnTo>
                  <a:pt x="96794" y="42887"/>
                </a:lnTo>
                <a:lnTo>
                  <a:pt x="96178" y="35732"/>
                </a:lnTo>
                <a:lnTo>
                  <a:pt x="93705" y="27130"/>
                </a:lnTo>
                <a:lnTo>
                  <a:pt x="89582" y="19476"/>
                </a:lnTo>
                <a:lnTo>
                  <a:pt x="87024" y="16497"/>
                </a:lnTo>
                <a:close/>
              </a:path>
            </a:pathLst>
          </a:custGeom>
          <a:solidFill>
            <a:srgbClr val="0C30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27">
            <a:extLst>
              <a:ext uri="{FF2B5EF4-FFF2-40B4-BE49-F238E27FC236}">
                <a16:creationId xmlns:a16="http://schemas.microsoft.com/office/drawing/2014/main" id="{A0C3BE57-8B57-FF4C-D71D-2D11B6EC3B50}"/>
              </a:ext>
            </a:extLst>
          </p:cNvPr>
          <p:cNvSpPr/>
          <p:nvPr/>
        </p:nvSpPr>
        <p:spPr>
          <a:xfrm>
            <a:off x="8828562" y="728970"/>
            <a:ext cx="91440" cy="103505"/>
          </a:xfrm>
          <a:custGeom>
            <a:avLst/>
            <a:gdLst/>
            <a:ahLst/>
            <a:cxnLst/>
            <a:rect l="l" t="t" r="r" b="b"/>
            <a:pathLst>
              <a:path w="91439" h="103505">
                <a:moveTo>
                  <a:pt x="50152" y="0"/>
                </a:moveTo>
                <a:lnTo>
                  <a:pt x="14300" y="14960"/>
                </a:lnTo>
                <a:lnTo>
                  <a:pt x="0" y="51689"/>
                </a:lnTo>
                <a:lnTo>
                  <a:pt x="907" y="62826"/>
                </a:lnTo>
                <a:lnTo>
                  <a:pt x="22477" y="95491"/>
                </a:lnTo>
                <a:lnTo>
                  <a:pt x="53009" y="103378"/>
                </a:lnTo>
                <a:lnTo>
                  <a:pt x="64394" y="102284"/>
                </a:lnTo>
                <a:lnTo>
                  <a:pt x="74834" y="99086"/>
                </a:lnTo>
                <a:lnTo>
                  <a:pt x="83874" y="93910"/>
                </a:lnTo>
                <a:lnTo>
                  <a:pt x="91059" y="86880"/>
                </a:lnTo>
                <a:lnTo>
                  <a:pt x="54330" y="86880"/>
                </a:lnTo>
                <a:lnTo>
                  <a:pt x="47031" y="86265"/>
                </a:lnTo>
                <a:lnTo>
                  <a:pt x="19316" y="59231"/>
                </a:lnTo>
                <a:lnTo>
                  <a:pt x="18694" y="51689"/>
                </a:lnTo>
                <a:lnTo>
                  <a:pt x="19313" y="44428"/>
                </a:lnTo>
                <a:lnTo>
                  <a:pt x="45882" y="17119"/>
                </a:lnTo>
                <a:lnTo>
                  <a:pt x="52565" y="16497"/>
                </a:lnTo>
                <a:lnTo>
                  <a:pt x="87010" y="16497"/>
                </a:lnTo>
                <a:lnTo>
                  <a:pt x="89077" y="12979"/>
                </a:lnTo>
                <a:lnTo>
                  <a:pt x="81822" y="7329"/>
                </a:lnTo>
                <a:lnTo>
                  <a:pt x="72915" y="3270"/>
                </a:lnTo>
                <a:lnTo>
                  <a:pt x="62358" y="820"/>
                </a:lnTo>
                <a:lnTo>
                  <a:pt x="50152" y="0"/>
                </a:lnTo>
                <a:close/>
              </a:path>
              <a:path w="91439" h="103505">
                <a:moveTo>
                  <a:pt x="82702" y="74129"/>
                </a:moveTo>
                <a:lnTo>
                  <a:pt x="76720" y="79738"/>
                </a:lnTo>
                <a:lnTo>
                  <a:pt x="69997" y="83719"/>
                </a:lnTo>
                <a:lnTo>
                  <a:pt x="62533" y="86093"/>
                </a:lnTo>
                <a:lnTo>
                  <a:pt x="54330" y="86880"/>
                </a:lnTo>
                <a:lnTo>
                  <a:pt x="91059" y="86880"/>
                </a:lnTo>
                <a:lnTo>
                  <a:pt x="82702" y="74129"/>
                </a:lnTo>
                <a:close/>
              </a:path>
              <a:path w="91439" h="103505">
                <a:moveTo>
                  <a:pt x="87010" y="16497"/>
                </a:moveTo>
                <a:lnTo>
                  <a:pt x="52565" y="16497"/>
                </a:lnTo>
                <a:lnTo>
                  <a:pt x="60775" y="17153"/>
                </a:lnTo>
                <a:lnTo>
                  <a:pt x="68241" y="19108"/>
                </a:lnTo>
                <a:lnTo>
                  <a:pt x="74962" y="22342"/>
                </a:lnTo>
                <a:lnTo>
                  <a:pt x="80937" y="26835"/>
                </a:lnTo>
                <a:lnTo>
                  <a:pt x="87010" y="16497"/>
                </a:lnTo>
                <a:close/>
              </a:path>
            </a:pathLst>
          </a:custGeom>
          <a:solidFill>
            <a:srgbClr val="0C30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128">
            <a:extLst>
              <a:ext uri="{FF2B5EF4-FFF2-40B4-BE49-F238E27FC236}">
                <a16:creationId xmlns:a16="http://schemas.microsoft.com/office/drawing/2014/main" id="{088B2484-B736-948F-1428-35433131F08C}"/>
              </a:ext>
            </a:extLst>
          </p:cNvPr>
          <p:cNvSpPr/>
          <p:nvPr/>
        </p:nvSpPr>
        <p:spPr>
          <a:xfrm>
            <a:off x="9058828" y="828430"/>
            <a:ext cx="66675" cy="102235"/>
          </a:xfrm>
          <a:custGeom>
            <a:avLst/>
            <a:gdLst/>
            <a:ahLst/>
            <a:cxnLst/>
            <a:rect l="l" t="t" r="r" b="b"/>
            <a:pathLst>
              <a:path w="66675" h="102234">
                <a:moveTo>
                  <a:pt x="33058" y="0"/>
                </a:moveTo>
                <a:lnTo>
                  <a:pt x="0" y="33007"/>
                </a:lnTo>
                <a:lnTo>
                  <a:pt x="33045" y="102019"/>
                </a:lnTo>
                <a:lnTo>
                  <a:pt x="66103" y="33007"/>
                </a:lnTo>
                <a:lnTo>
                  <a:pt x="33058" y="0"/>
                </a:lnTo>
                <a:close/>
              </a:path>
            </a:pathLst>
          </a:custGeom>
          <a:solidFill>
            <a:srgbClr val="0C30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129">
            <a:extLst>
              <a:ext uri="{FF2B5EF4-FFF2-40B4-BE49-F238E27FC236}">
                <a16:creationId xmlns:a16="http://schemas.microsoft.com/office/drawing/2014/main" id="{FD7A36CF-C1CB-E3FE-A4F8-783FB3A6AE39}"/>
              </a:ext>
            </a:extLst>
          </p:cNvPr>
          <p:cNvSpPr/>
          <p:nvPr/>
        </p:nvSpPr>
        <p:spPr>
          <a:xfrm>
            <a:off x="9068766" y="638590"/>
            <a:ext cx="46355" cy="46355"/>
          </a:xfrm>
          <a:custGeom>
            <a:avLst/>
            <a:gdLst/>
            <a:ahLst/>
            <a:cxnLst/>
            <a:rect l="l" t="t" r="r" b="b"/>
            <a:pathLst>
              <a:path w="46354" h="46355">
                <a:moveTo>
                  <a:pt x="22961" y="0"/>
                </a:moveTo>
                <a:lnTo>
                  <a:pt x="14021" y="1805"/>
                </a:lnTo>
                <a:lnTo>
                  <a:pt x="6723" y="6727"/>
                </a:lnTo>
                <a:lnTo>
                  <a:pt x="1803" y="14026"/>
                </a:lnTo>
                <a:lnTo>
                  <a:pt x="0" y="22961"/>
                </a:lnTo>
                <a:lnTo>
                  <a:pt x="1803" y="31903"/>
                </a:lnTo>
                <a:lnTo>
                  <a:pt x="6723" y="39206"/>
                </a:lnTo>
                <a:lnTo>
                  <a:pt x="14021" y="44130"/>
                </a:lnTo>
                <a:lnTo>
                  <a:pt x="22961" y="45935"/>
                </a:lnTo>
                <a:lnTo>
                  <a:pt x="31901" y="44130"/>
                </a:lnTo>
                <a:lnTo>
                  <a:pt x="39200" y="39206"/>
                </a:lnTo>
                <a:lnTo>
                  <a:pt x="44119" y="31903"/>
                </a:lnTo>
                <a:lnTo>
                  <a:pt x="45923" y="22961"/>
                </a:lnTo>
                <a:lnTo>
                  <a:pt x="44119" y="14026"/>
                </a:lnTo>
                <a:lnTo>
                  <a:pt x="39200" y="6727"/>
                </a:lnTo>
                <a:lnTo>
                  <a:pt x="31901" y="1805"/>
                </a:lnTo>
                <a:lnTo>
                  <a:pt x="22961" y="0"/>
                </a:lnTo>
                <a:close/>
              </a:path>
            </a:pathLst>
          </a:custGeom>
          <a:solidFill>
            <a:srgbClr val="0C30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130">
            <a:extLst>
              <a:ext uri="{FF2B5EF4-FFF2-40B4-BE49-F238E27FC236}">
                <a16:creationId xmlns:a16="http://schemas.microsoft.com/office/drawing/2014/main" id="{D894B458-BA4E-6682-0B95-87EB75826363}"/>
              </a:ext>
            </a:extLst>
          </p:cNvPr>
          <p:cNvSpPr/>
          <p:nvPr/>
        </p:nvSpPr>
        <p:spPr>
          <a:xfrm>
            <a:off x="8993464" y="535522"/>
            <a:ext cx="196850" cy="295275"/>
          </a:xfrm>
          <a:custGeom>
            <a:avLst/>
            <a:gdLst/>
            <a:ahLst/>
            <a:cxnLst/>
            <a:rect l="l" t="t" r="r" b="b"/>
            <a:pathLst>
              <a:path w="196850" h="295275">
                <a:moveTo>
                  <a:pt x="98425" y="0"/>
                </a:moveTo>
                <a:lnTo>
                  <a:pt x="80093" y="10825"/>
                </a:lnTo>
                <a:lnTo>
                  <a:pt x="46588" y="36939"/>
                </a:lnTo>
                <a:lnTo>
                  <a:pt x="14394" y="76857"/>
                </a:lnTo>
                <a:lnTo>
                  <a:pt x="0" y="129095"/>
                </a:lnTo>
                <a:lnTo>
                  <a:pt x="8407" y="182916"/>
                </a:lnTo>
                <a:lnTo>
                  <a:pt x="26904" y="236945"/>
                </a:lnTo>
                <a:lnTo>
                  <a:pt x="45402" y="278594"/>
                </a:lnTo>
                <a:lnTo>
                  <a:pt x="53809" y="295274"/>
                </a:lnTo>
                <a:lnTo>
                  <a:pt x="98425" y="250583"/>
                </a:lnTo>
                <a:lnTo>
                  <a:pt x="166624" y="250583"/>
                </a:lnTo>
                <a:lnTo>
                  <a:pt x="174143" y="236342"/>
                </a:lnTo>
                <a:lnTo>
                  <a:pt x="181022" y="220433"/>
                </a:lnTo>
                <a:lnTo>
                  <a:pt x="68961" y="220433"/>
                </a:lnTo>
                <a:lnTo>
                  <a:pt x="65010" y="209178"/>
                </a:lnTo>
                <a:lnTo>
                  <a:pt x="57781" y="185791"/>
                </a:lnTo>
                <a:lnTo>
                  <a:pt x="50833" y="156636"/>
                </a:lnTo>
                <a:lnTo>
                  <a:pt x="47726" y="128079"/>
                </a:lnTo>
                <a:lnTo>
                  <a:pt x="55149" y="96752"/>
                </a:lnTo>
                <a:lnTo>
                  <a:pt x="71747" y="73529"/>
                </a:lnTo>
                <a:lnTo>
                  <a:pt x="89008" y="58760"/>
                </a:lnTo>
                <a:lnTo>
                  <a:pt x="98425" y="52793"/>
                </a:lnTo>
                <a:lnTo>
                  <a:pt x="163047" y="52793"/>
                </a:lnTo>
                <a:lnTo>
                  <a:pt x="150261" y="36939"/>
                </a:lnTo>
                <a:lnTo>
                  <a:pt x="116756" y="10825"/>
                </a:lnTo>
                <a:lnTo>
                  <a:pt x="98425" y="0"/>
                </a:lnTo>
                <a:close/>
              </a:path>
              <a:path w="196850" h="295275">
                <a:moveTo>
                  <a:pt x="166624" y="250583"/>
                </a:moveTo>
                <a:lnTo>
                  <a:pt x="98425" y="250583"/>
                </a:lnTo>
                <a:lnTo>
                  <a:pt x="143027" y="295274"/>
                </a:lnTo>
                <a:lnTo>
                  <a:pt x="166624" y="250583"/>
                </a:lnTo>
                <a:close/>
              </a:path>
              <a:path w="196850" h="295275">
                <a:moveTo>
                  <a:pt x="98425" y="190931"/>
                </a:moveTo>
                <a:lnTo>
                  <a:pt x="68961" y="220433"/>
                </a:lnTo>
                <a:lnTo>
                  <a:pt x="127876" y="220433"/>
                </a:lnTo>
                <a:lnTo>
                  <a:pt x="98425" y="190931"/>
                </a:lnTo>
                <a:close/>
              </a:path>
              <a:path w="196850" h="295275">
                <a:moveTo>
                  <a:pt x="163047" y="52793"/>
                </a:moveTo>
                <a:lnTo>
                  <a:pt x="98425" y="52793"/>
                </a:lnTo>
                <a:lnTo>
                  <a:pt x="107839" y="58760"/>
                </a:lnTo>
                <a:lnTo>
                  <a:pt x="125096" y="73529"/>
                </a:lnTo>
                <a:lnTo>
                  <a:pt x="141689" y="96752"/>
                </a:lnTo>
                <a:lnTo>
                  <a:pt x="149110" y="128079"/>
                </a:lnTo>
                <a:lnTo>
                  <a:pt x="146003" y="156636"/>
                </a:lnTo>
                <a:lnTo>
                  <a:pt x="139055" y="185791"/>
                </a:lnTo>
                <a:lnTo>
                  <a:pt x="131826" y="209178"/>
                </a:lnTo>
                <a:lnTo>
                  <a:pt x="127876" y="220433"/>
                </a:lnTo>
                <a:lnTo>
                  <a:pt x="181022" y="220433"/>
                </a:lnTo>
                <a:lnTo>
                  <a:pt x="190122" y="199388"/>
                </a:lnTo>
                <a:lnTo>
                  <a:pt x="196009" y="168832"/>
                </a:lnTo>
                <a:lnTo>
                  <a:pt x="196850" y="129095"/>
                </a:lnTo>
                <a:lnTo>
                  <a:pt x="182455" y="76857"/>
                </a:lnTo>
                <a:lnTo>
                  <a:pt x="163047" y="52793"/>
                </a:lnTo>
                <a:close/>
              </a:path>
            </a:pathLst>
          </a:custGeom>
          <a:solidFill>
            <a:srgbClr val="0C30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131">
            <a:extLst>
              <a:ext uri="{FF2B5EF4-FFF2-40B4-BE49-F238E27FC236}">
                <a16:creationId xmlns:a16="http://schemas.microsoft.com/office/drawing/2014/main" id="{46E8F846-5FE4-3363-8A84-A3E0CAA94D49}"/>
              </a:ext>
            </a:extLst>
          </p:cNvPr>
          <p:cNvSpPr/>
          <p:nvPr/>
        </p:nvSpPr>
        <p:spPr>
          <a:xfrm>
            <a:off x="9156668" y="501875"/>
            <a:ext cx="67310" cy="67310"/>
          </a:xfrm>
          <a:custGeom>
            <a:avLst/>
            <a:gdLst/>
            <a:ahLst/>
            <a:cxnLst/>
            <a:rect l="l" t="t" r="r" b="b"/>
            <a:pathLst>
              <a:path w="67310" h="67309">
                <a:moveTo>
                  <a:pt x="33642" y="0"/>
                </a:moveTo>
                <a:lnTo>
                  <a:pt x="0" y="33642"/>
                </a:lnTo>
                <a:lnTo>
                  <a:pt x="33642" y="67284"/>
                </a:lnTo>
                <a:lnTo>
                  <a:pt x="67284" y="33642"/>
                </a:lnTo>
                <a:lnTo>
                  <a:pt x="33642" y="0"/>
                </a:lnTo>
                <a:close/>
              </a:path>
            </a:pathLst>
          </a:custGeom>
          <a:solidFill>
            <a:srgbClr val="0C30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132">
            <a:extLst>
              <a:ext uri="{FF2B5EF4-FFF2-40B4-BE49-F238E27FC236}">
                <a16:creationId xmlns:a16="http://schemas.microsoft.com/office/drawing/2014/main" id="{84101D4F-C849-1F15-B212-33F4546AC4DA}"/>
              </a:ext>
            </a:extLst>
          </p:cNvPr>
          <p:cNvSpPr txBox="1"/>
          <p:nvPr/>
        </p:nvSpPr>
        <p:spPr>
          <a:xfrm>
            <a:off x="8275407" y="836131"/>
            <a:ext cx="657860" cy="10541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500" b="1" spc="10" dirty="0">
                <a:solidFill>
                  <a:srgbClr val="0C3046"/>
                </a:solidFill>
                <a:latin typeface="Circe Bold"/>
                <a:cs typeface="Circe Bold"/>
              </a:rPr>
              <a:t>Челябинская</a:t>
            </a:r>
            <a:r>
              <a:rPr sz="500" b="1" spc="-35" dirty="0">
                <a:solidFill>
                  <a:srgbClr val="0C3046"/>
                </a:solidFill>
                <a:latin typeface="Circe Bold"/>
                <a:cs typeface="Circe Bold"/>
              </a:rPr>
              <a:t> </a:t>
            </a:r>
            <a:r>
              <a:rPr sz="500" b="1" spc="5" dirty="0">
                <a:solidFill>
                  <a:srgbClr val="0C3046"/>
                </a:solidFill>
                <a:latin typeface="Circe Bold"/>
                <a:cs typeface="Circe Bold"/>
              </a:rPr>
              <a:t>область</a:t>
            </a:r>
            <a:endParaRPr sz="500">
              <a:latin typeface="Circe Bold"/>
              <a:cs typeface="Circe Bold"/>
            </a:endParaRPr>
          </a:p>
        </p:txBody>
      </p:sp>
      <p:pic>
        <p:nvPicPr>
          <p:cNvPr id="1026" name="Picture 2" descr="Изображение логотипа">
            <a:extLst>
              <a:ext uri="{FF2B5EF4-FFF2-40B4-BE49-F238E27FC236}">
                <a16:creationId xmlns:a16="http://schemas.microsoft.com/office/drawing/2014/main" id="{40C3E58C-9206-0210-8351-65E65379FA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5913" y="352043"/>
            <a:ext cx="1418091" cy="6863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5FA66A1D-BA44-9F45-7196-1FADF3067289}"/>
              </a:ext>
            </a:extLst>
          </p:cNvPr>
          <p:cNvSpPr txBox="1"/>
          <p:nvPr/>
        </p:nvSpPr>
        <p:spPr>
          <a:xfrm>
            <a:off x="2238737" y="246268"/>
            <a:ext cx="225013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>
                <a:solidFill>
                  <a:srgbClr val="4D1A84"/>
                </a:solidFill>
              </a:rPr>
              <a:t>ЦЕЛИ</a:t>
            </a:r>
            <a:endParaRPr lang="ru-RU" sz="6000" dirty="0">
              <a:solidFill>
                <a:srgbClr val="4D1A84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989EC2E-4DDB-9FA4-4D87-3BB2888F4D39}"/>
              </a:ext>
            </a:extLst>
          </p:cNvPr>
          <p:cNvSpPr txBox="1"/>
          <p:nvPr/>
        </p:nvSpPr>
        <p:spPr>
          <a:xfrm>
            <a:off x="1301451" y="1816141"/>
            <a:ext cx="958909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solidFill>
                  <a:srgbClr val="4D1A84"/>
                </a:solidFill>
              </a:rPr>
              <a:t>Целями развития механизма обратной связи</a:t>
            </a:r>
            <a:br>
              <a:rPr lang="ru-RU" sz="2800" b="1" dirty="0">
                <a:solidFill>
                  <a:srgbClr val="4D1A84"/>
                </a:solidFill>
              </a:rPr>
            </a:br>
            <a:r>
              <a:rPr lang="ru-RU" sz="2800" b="1" dirty="0">
                <a:solidFill>
                  <a:srgbClr val="4D1A84"/>
                </a:solidFill>
              </a:rPr>
              <a:t>с субъектами инвестиционной и предпринимательской деятельности являются:</a:t>
            </a:r>
            <a:endParaRPr lang="ru-RU" sz="2800" dirty="0">
              <a:solidFill>
                <a:srgbClr val="4D1A84"/>
              </a:solidFill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C81228C6-EE06-A296-EF56-9EFA5CAB4FFC}"/>
              </a:ext>
            </a:extLst>
          </p:cNvPr>
          <p:cNvSpPr txBox="1"/>
          <p:nvPr/>
        </p:nvSpPr>
        <p:spPr>
          <a:xfrm>
            <a:off x="1753008" y="3317180"/>
            <a:ext cx="893571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108000">
              <a:buFont typeface="Calibri" panose="020F0502020204030204" pitchFamily="34" charset="0"/>
              <a:buChar char="̶"/>
            </a:pPr>
            <a:r>
              <a:rPr lang="ru-RU" dirty="0">
                <a:solidFill>
                  <a:srgbClr val="4D1A84"/>
                </a:solidFill>
              </a:rPr>
              <a:t>реализация принципа «одного окна» для приема обращений инвесторов</a:t>
            </a:r>
            <a:br>
              <a:rPr lang="ru-RU" dirty="0">
                <a:solidFill>
                  <a:srgbClr val="4D1A84"/>
                </a:solidFill>
              </a:rPr>
            </a:br>
            <a:r>
              <a:rPr lang="ru-RU" dirty="0">
                <a:solidFill>
                  <a:srgbClr val="4D1A84"/>
                </a:solidFill>
              </a:rPr>
              <a:t>и предпринимателей;</a:t>
            </a:r>
          </a:p>
          <a:p>
            <a:endParaRPr lang="ru-RU" dirty="0">
              <a:solidFill>
                <a:srgbClr val="4D1A84"/>
              </a:solidFill>
            </a:endParaRPr>
          </a:p>
          <a:p>
            <a:pPr indent="-108000">
              <a:buFont typeface="Calibri" panose="020F0502020204030204" pitchFamily="34" charset="0"/>
              <a:buChar char="̶"/>
            </a:pPr>
            <a:r>
              <a:rPr lang="ru-RU" dirty="0">
                <a:solidFill>
                  <a:srgbClr val="4D1A84"/>
                </a:solidFill>
              </a:rPr>
              <a:t>сокращение сроков предоставления ответов на обращения;</a:t>
            </a:r>
          </a:p>
          <a:p>
            <a:endParaRPr lang="ru-RU" dirty="0">
              <a:solidFill>
                <a:srgbClr val="4D1A84"/>
              </a:solidFill>
            </a:endParaRPr>
          </a:p>
          <a:p>
            <a:pPr indent="-108000">
              <a:buFont typeface="Calibri" panose="020F0502020204030204" pitchFamily="34" charset="0"/>
              <a:buChar char="̶"/>
            </a:pPr>
            <a:r>
              <a:rPr lang="ru-RU" dirty="0">
                <a:solidFill>
                  <a:srgbClr val="4D1A84"/>
                </a:solidFill>
              </a:rPr>
              <a:t>реализация возможности получения агрегированной информации о проблемах инвесторов и предпринимателей как на уровне субъекта Российской Федерации,</a:t>
            </a:r>
            <a:br>
              <a:rPr lang="ru-RU" dirty="0">
                <a:solidFill>
                  <a:srgbClr val="4D1A84"/>
                </a:solidFill>
              </a:rPr>
            </a:br>
            <a:r>
              <a:rPr lang="ru-RU" dirty="0">
                <a:solidFill>
                  <a:srgbClr val="4D1A84"/>
                </a:solidFill>
              </a:rPr>
              <a:t>так и на уровне всей Российской Федерации. </a:t>
            </a:r>
          </a:p>
        </p:txBody>
      </p:sp>
    </p:spTree>
    <p:extLst>
      <p:ext uri="{BB962C8B-B14F-4D97-AF65-F5344CB8AC3E}">
        <p14:creationId xmlns:p14="http://schemas.microsoft.com/office/powerpoint/2010/main" val="10265789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D7A2CFA-2556-2B37-DEBF-689CCBDC6C0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112">
            <a:extLst>
              <a:ext uri="{FF2B5EF4-FFF2-40B4-BE49-F238E27FC236}">
                <a16:creationId xmlns:a16="http://schemas.microsoft.com/office/drawing/2014/main" id="{4F93D2FC-B4EC-6F5B-AB65-3DB3F27A2EC6}"/>
              </a:ext>
            </a:extLst>
          </p:cNvPr>
          <p:cNvSpPr/>
          <p:nvPr/>
        </p:nvSpPr>
        <p:spPr>
          <a:xfrm>
            <a:off x="9911528" y="530581"/>
            <a:ext cx="777200" cy="42896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113">
            <a:extLst>
              <a:ext uri="{FF2B5EF4-FFF2-40B4-BE49-F238E27FC236}">
                <a16:creationId xmlns:a16="http://schemas.microsoft.com/office/drawing/2014/main" id="{B81521A9-DE88-9A80-118D-60085036D392}"/>
              </a:ext>
            </a:extLst>
          </p:cNvPr>
          <p:cNvSpPr/>
          <p:nvPr/>
        </p:nvSpPr>
        <p:spPr>
          <a:xfrm>
            <a:off x="10935944" y="535522"/>
            <a:ext cx="932704" cy="40708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114">
            <a:extLst>
              <a:ext uri="{FF2B5EF4-FFF2-40B4-BE49-F238E27FC236}">
                <a16:creationId xmlns:a16="http://schemas.microsoft.com/office/drawing/2014/main" id="{53EA5FA4-B72F-A68C-05AB-B378CF259E27}"/>
              </a:ext>
            </a:extLst>
          </p:cNvPr>
          <p:cNvSpPr/>
          <p:nvPr/>
        </p:nvSpPr>
        <p:spPr>
          <a:xfrm>
            <a:off x="10792816" y="522817"/>
            <a:ext cx="0" cy="423545"/>
          </a:xfrm>
          <a:custGeom>
            <a:avLst/>
            <a:gdLst/>
            <a:ahLst/>
            <a:cxnLst/>
            <a:rect l="l" t="t" r="r" b="b"/>
            <a:pathLst>
              <a:path h="423544">
                <a:moveTo>
                  <a:pt x="0" y="0"/>
                </a:moveTo>
                <a:lnTo>
                  <a:pt x="0" y="422986"/>
                </a:lnTo>
              </a:path>
            </a:pathLst>
          </a:custGeom>
          <a:ln w="8127">
            <a:solidFill>
              <a:srgbClr val="4640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115">
            <a:extLst>
              <a:ext uri="{FF2B5EF4-FFF2-40B4-BE49-F238E27FC236}">
                <a16:creationId xmlns:a16="http://schemas.microsoft.com/office/drawing/2014/main" id="{BAEFC337-4005-3397-DA4B-1ED515034CC2}"/>
              </a:ext>
            </a:extLst>
          </p:cNvPr>
          <p:cNvSpPr/>
          <p:nvPr/>
        </p:nvSpPr>
        <p:spPr>
          <a:xfrm>
            <a:off x="9387182" y="530973"/>
            <a:ext cx="414863" cy="41485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116">
            <a:extLst>
              <a:ext uri="{FF2B5EF4-FFF2-40B4-BE49-F238E27FC236}">
                <a16:creationId xmlns:a16="http://schemas.microsoft.com/office/drawing/2014/main" id="{F3E2E33D-198E-DC75-B3BC-C88C64C92402}"/>
              </a:ext>
            </a:extLst>
          </p:cNvPr>
          <p:cNvSpPr/>
          <p:nvPr/>
        </p:nvSpPr>
        <p:spPr>
          <a:xfrm>
            <a:off x="6277482" y="307260"/>
            <a:ext cx="556443" cy="718911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117">
            <a:extLst>
              <a:ext uri="{FF2B5EF4-FFF2-40B4-BE49-F238E27FC236}">
                <a16:creationId xmlns:a16="http://schemas.microsoft.com/office/drawing/2014/main" id="{1E80021A-524B-0471-5F63-C1F110333B21}"/>
              </a:ext>
            </a:extLst>
          </p:cNvPr>
          <p:cNvSpPr/>
          <p:nvPr/>
        </p:nvSpPr>
        <p:spPr>
          <a:xfrm>
            <a:off x="8559995" y="550803"/>
            <a:ext cx="354559" cy="150014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18">
            <a:extLst>
              <a:ext uri="{FF2B5EF4-FFF2-40B4-BE49-F238E27FC236}">
                <a16:creationId xmlns:a16="http://schemas.microsoft.com/office/drawing/2014/main" id="{40A14787-F35D-A631-D1B5-CC048A986DDE}"/>
              </a:ext>
            </a:extLst>
          </p:cNvPr>
          <p:cNvSpPr/>
          <p:nvPr/>
        </p:nvSpPr>
        <p:spPr>
          <a:xfrm>
            <a:off x="8292981" y="673979"/>
            <a:ext cx="103505" cy="158750"/>
          </a:xfrm>
          <a:custGeom>
            <a:avLst/>
            <a:gdLst/>
            <a:ahLst/>
            <a:cxnLst/>
            <a:rect l="l" t="t" r="r" b="b"/>
            <a:pathLst>
              <a:path w="103504" h="158750">
                <a:moveTo>
                  <a:pt x="83578" y="0"/>
                </a:moveTo>
                <a:lnTo>
                  <a:pt x="49263" y="12534"/>
                </a:lnTo>
                <a:lnTo>
                  <a:pt x="42671" y="14300"/>
                </a:lnTo>
                <a:lnTo>
                  <a:pt x="9205" y="44653"/>
                </a:lnTo>
                <a:lnTo>
                  <a:pt x="0" y="96786"/>
                </a:lnTo>
                <a:lnTo>
                  <a:pt x="868" y="110353"/>
                </a:lnTo>
                <a:lnTo>
                  <a:pt x="21784" y="149089"/>
                </a:lnTo>
                <a:lnTo>
                  <a:pt x="52349" y="158369"/>
                </a:lnTo>
                <a:lnTo>
                  <a:pt x="62939" y="157458"/>
                </a:lnTo>
                <a:lnTo>
                  <a:pt x="72582" y="154712"/>
                </a:lnTo>
                <a:lnTo>
                  <a:pt x="81236" y="150112"/>
                </a:lnTo>
                <a:lnTo>
                  <a:pt x="88861" y="143637"/>
                </a:lnTo>
                <a:lnTo>
                  <a:pt x="90263" y="141871"/>
                </a:lnTo>
                <a:lnTo>
                  <a:pt x="51904" y="141871"/>
                </a:lnTo>
                <a:lnTo>
                  <a:pt x="38459" y="138898"/>
                </a:lnTo>
                <a:lnTo>
                  <a:pt x="27960" y="130460"/>
                </a:lnTo>
                <a:lnTo>
                  <a:pt x="21131" y="117279"/>
                </a:lnTo>
                <a:lnTo>
                  <a:pt x="18694" y="100076"/>
                </a:lnTo>
                <a:lnTo>
                  <a:pt x="20231" y="93256"/>
                </a:lnTo>
                <a:lnTo>
                  <a:pt x="24193" y="87325"/>
                </a:lnTo>
                <a:lnTo>
                  <a:pt x="31427" y="81381"/>
                </a:lnTo>
                <a:lnTo>
                  <a:pt x="17589" y="81381"/>
                </a:lnTo>
                <a:lnTo>
                  <a:pt x="32689" y="40463"/>
                </a:lnTo>
                <a:lnTo>
                  <a:pt x="69062" y="27051"/>
                </a:lnTo>
                <a:lnTo>
                  <a:pt x="75222" y="25514"/>
                </a:lnTo>
                <a:lnTo>
                  <a:pt x="85343" y="21996"/>
                </a:lnTo>
                <a:lnTo>
                  <a:pt x="89522" y="18694"/>
                </a:lnTo>
                <a:lnTo>
                  <a:pt x="93040" y="13855"/>
                </a:lnTo>
                <a:lnTo>
                  <a:pt x="83578" y="0"/>
                </a:lnTo>
                <a:close/>
              </a:path>
              <a:path w="103504" h="158750">
                <a:moveTo>
                  <a:pt x="92559" y="74790"/>
                </a:moveTo>
                <a:lnTo>
                  <a:pt x="52781" y="74790"/>
                </a:lnTo>
                <a:lnTo>
                  <a:pt x="66174" y="77232"/>
                </a:lnTo>
                <a:lnTo>
                  <a:pt x="76123" y="84105"/>
                </a:lnTo>
                <a:lnTo>
                  <a:pt x="82320" y="94732"/>
                </a:lnTo>
                <a:lnTo>
                  <a:pt x="84454" y="108432"/>
                </a:lnTo>
                <a:lnTo>
                  <a:pt x="83878" y="115240"/>
                </a:lnTo>
                <a:lnTo>
                  <a:pt x="61366" y="141871"/>
                </a:lnTo>
                <a:lnTo>
                  <a:pt x="90263" y="141871"/>
                </a:lnTo>
                <a:lnTo>
                  <a:pt x="95082" y="135800"/>
                </a:lnTo>
                <a:lnTo>
                  <a:pt x="99567" y="127122"/>
                </a:lnTo>
                <a:lnTo>
                  <a:pt x="102256" y="117742"/>
                </a:lnTo>
                <a:lnTo>
                  <a:pt x="103162" y="107556"/>
                </a:lnTo>
                <a:lnTo>
                  <a:pt x="99938" y="87241"/>
                </a:lnTo>
                <a:lnTo>
                  <a:pt x="92559" y="74790"/>
                </a:lnTo>
                <a:close/>
              </a:path>
              <a:path w="103504" h="158750">
                <a:moveTo>
                  <a:pt x="57188" y="58293"/>
                </a:moveTo>
                <a:lnTo>
                  <a:pt x="44910" y="59952"/>
                </a:lnTo>
                <a:lnTo>
                  <a:pt x="33729" y="64641"/>
                </a:lnTo>
                <a:lnTo>
                  <a:pt x="24489" y="71928"/>
                </a:lnTo>
                <a:lnTo>
                  <a:pt x="18033" y="81381"/>
                </a:lnTo>
                <a:lnTo>
                  <a:pt x="31427" y="81381"/>
                </a:lnTo>
                <a:lnTo>
                  <a:pt x="36512" y="77203"/>
                </a:lnTo>
                <a:lnTo>
                  <a:pt x="43992" y="74790"/>
                </a:lnTo>
                <a:lnTo>
                  <a:pt x="92559" y="74790"/>
                </a:lnTo>
                <a:lnTo>
                  <a:pt x="90733" y="71708"/>
                </a:lnTo>
                <a:lnTo>
                  <a:pt x="76249" y="61784"/>
                </a:lnTo>
                <a:lnTo>
                  <a:pt x="57188" y="58293"/>
                </a:lnTo>
                <a:close/>
              </a:path>
            </a:pathLst>
          </a:custGeom>
          <a:solidFill>
            <a:srgbClr val="0C30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9">
            <a:extLst>
              <a:ext uri="{FF2B5EF4-FFF2-40B4-BE49-F238E27FC236}">
                <a16:creationId xmlns:a16="http://schemas.microsoft.com/office/drawing/2014/main" id="{373E15E2-F1C1-2568-E9DA-5F32A4915C24}"/>
              </a:ext>
            </a:extLst>
          </p:cNvPr>
          <p:cNvSpPr/>
          <p:nvPr/>
        </p:nvSpPr>
        <p:spPr>
          <a:xfrm>
            <a:off x="8411964" y="731164"/>
            <a:ext cx="92710" cy="99060"/>
          </a:xfrm>
          <a:custGeom>
            <a:avLst/>
            <a:gdLst/>
            <a:ahLst/>
            <a:cxnLst/>
            <a:rect l="l" t="t" r="r" b="b"/>
            <a:pathLst>
              <a:path w="92710" h="99059">
                <a:moveTo>
                  <a:pt x="17602" y="0"/>
                </a:moveTo>
                <a:lnTo>
                  <a:pt x="0" y="0"/>
                </a:lnTo>
                <a:lnTo>
                  <a:pt x="0" y="98983"/>
                </a:lnTo>
                <a:lnTo>
                  <a:pt x="17602" y="98983"/>
                </a:lnTo>
                <a:lnTo>
                  <a:pt x="37236" y="73685"/>
                </a:lnTo>
                <a:lnTo>
                  <a:pt x="17602" y="73685"/>
                </a:lnTo>
                <a:lnTo>
                  <a:pt x="17602" y="0"/>
                </a:lnTo>
                <a:close/>
              </a:path>
              <a:path w="92710" h="99059">
                <a:moveTo>
                  <a:pt x="92392" y="25298"/>
                </a:moveTo>
                <a:lnTo>
                  <a:pt x="74790" y="25298"/>
                </a:lnTo>
                <a:lnTo>
                  <a:pt x="74790" y="98983"/>
                </a:lnTo>
                <a:lnTo>
                  <a:pt x="92392" y="98983"/>
                </a:lnTo>
                <a:lnTo>
                  <a:pt x="92392" y="25298"/>
                </a:lnTo>
                <a:close/>
              </a:path>
              <a:path w="92710" h="99059">
                <a:moveTo>
                  <a:pt x="92392" y="0"/>
                </a:moveTo>
                <a:lnTo>
                  <a:pt x="74790" y="0"/>
                </a:lnTo>
                <a:lnTo>
                  <a:pt x="17602" y="73685"/>
                </a:lnTo>
                <a:lnTo>
                  <a:pt x="37236" y="73685"/>
                </a:lnTo>
                <a:lnTo>
                  <a:pt x="74790" y="25298"/>
                </a:lnTo>
                <a:lnTo>
                  <a:pt x="92392" y="25298"/>
                </a:lnTo>
                <a:lnTo>
                  <a:pt x="92392" y="0"/>
                </a:lnTo>
                <a:close/>
              </a:path>
            </a:pathLst>
          </a:custGeom>
          <a:solidFill>
            <a:srgbClr val="0C30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0">
            <a:extLst>
              <a:ext uri="{FF2B5EF4-FFF2-40B4-BE49-F238E27FC236}">
                <a16:creationId xmlns:a16="http://schemas.microsoft.com/office/drawing/2014/main" id="{5443F8DE-9DA6-A226-6F85-B9AC315EAF3E}"/>
              </a:ext>
            </a:extLst>
          </p:cNvPr>
          <p:cNvSpPr/>
          <p:nvPr/>
        </p:nvSpPr>
        <p:spPr>
          <a:xfrm>
            <a:off x="8518645" y="728965"/>
            <a:ext cx="83185" cy="103505"/>
          </a:xfrm>
          <a:custGeom>
            <a:avLst/>
            <a:gdLst/>
            <a:ahLst/>
            <a:cxnLst/>
            <a:rect l="l" t="t" r="r" b="b"/>
            <a:pathLst>
              <a:path w="83185" h="103505">
                <a:moveTo>
                  <a:pt x="9016" y="76771"/>
                </a:moveTo>
                <a:lnTo>
                  <a:pt x="0" y="89966"/>
                </a:lnTo>
                <a:lnTo>
                  <a:pt x="3301" y="93700"/>
                </a:lnTo>
                <a:lnTo>
                  <a:pt x="9016" y="97002"/>
                </a:lnTo>
                <a:lnTo>
                  <a:pt x="17157" y="99644"/>
                </a:lnTo>
                <a:lnTo>
                  <a:pt x="25298" y="102057"/>
                </a:lnTo>
                <a:lnTo>
                  <a:pt x="33210" y="103378"/>
                </a:lnTo>
                <a:lnTo>
                  <a:pt x="40919" y="103378"/>
                </a:lnTo>
                <a:lnTo>
                  <a:pt x="57968" y="101306"/>
                </a:lnTo>
                <a:lnTo>
                  <a:pt x="71245" y="95380"/>
                </a:lnTo>
                <a:lnTo>
                  <a:pt x="78468" y="87541"/>
                </a:lnTo>
                <a:lnTo>
                  <a:pt x="38277" y="87541"/>
                </a:lnTo>
                <a:lnTo>
                  <a:pt x="31016" y="86754"/>
                </a:lnTo>
                <a:lnTo>
                  <a:pt x="23237" y="84547"/>
                </a:lnTo>
                <a:lnTo>
                  <a:pt x="15664" y="81143"/>
                </a:lnTo>
                <a:lnTo>
                  <a:pt x="9016" y="76771"/>
                </a:lnTo>
                <a:close/>
              </a:path>
              <a:path w="83185" h="103505">
                <a:moveTo>
                  <a:pt x="77235" y="15836"/>
                </a:moveTo>
                <a:lnTo>
                  <a:pt x="39814" y="15836"/>
                </a:lnTo>
                <a:lnTo>
                  <a:pt x="48590" y="16833"/>
                </a:lnTo>
                <a:lnTo>
                  <a:pt x="55241" y="19686"/>
                </a:lnTo>
                <a:lnTo>
                  <a:pt x="59459" y="24189"/>
                </a:lnTo>
                <a:lnTo>
                  <a:pt x="60934" y="30137"/>
                </a:lnTo>
                <a:lnTo>
                  <a:pt x="60934" y="38061"/>
                </a:lnTo>
                <a:lnTo>
                  <a:pt x="53670" y="44208"/>
                </a:lnTo>
                <a:lnTo>
                  <a:pt x="28155" y="44208"/>
                </a:lnTo>
                <a:lnTo>
                  <a:pt x="28155" y="58508"/>
                </a:lnTo>
                <a:lnTo>
                  <a:pt x="56972" y="58508"/>
                </a:lnTo>
                <a:lnTo>
                  <a:pt x="64223" y="63131"/>
                </a:lnTo>
                <a:lnTo>
                  <a:pt x="64223" y="71272"/>
                </a:lnTo>
                <a:lnTo>
                  <a:pt x="62304" y="77897"/>
                </a:lnTo>
                <a:lnTo>
                  <a:pt x="56942" y="83035"/>
                </a:lnTo>
                <a:lnTo>
                  <a:pt x="48734" y="86360"/>
                </a:lnTo>
                <a:lnTo>
                  <a:pt x="38277" y="87541"/>
                </a:lnTo>
                <a:lnTo>
                  <a:pt x="78468" y="87541"/>
                </a:lnTo>
                <a:lnTo>
                  <a:pt x="79861" y="86029"/>
                </a:lnTo>
                <a:lnTo>
                  <a:pt x="82930" y="73685"/>
                </a:lnTo>
                <a:lnTo>
                  <a:pt x="81556" y="65159"/>
                </a:lnTo>
                <a:lnTo>
                  <a:pt x="77541" y="58073"/>
                </a:lnTo>
                <a:lnTo>
                  <a:pt x="71052" y="52964"/>
                </a:lnTo>
                <a:lnTo>
                  <a:pt x="62255" y="50368"/>
                </a:lnTo>
                <a:lnTo>
                  <a:pt x="62255" y="49936"/>
                </a:lnTo>
                <a:lnTo>
                  <a:pt x="69883" y="46139"/>
                </a:lnTo>
                <a:lnTo>
                  <a:pt x="75309" y="41001"/>
                </a:lnTo>
                <a:lnTo>
                  <a:pt x="78552" y="34502"/>
                </a:lnTo>
                <a:lnTo>
                  <a:pt x="79629" y="26619"/>
                </a:lnTo>
                <a:lnTo>
                  <a:pt x="77235" y="15836"/>
                </a:lnTo>
                <a:close/>
              </a:path>
              <a:path w="83185" h="103505">
                <a:moveTo>
                  <a:pt x="42456" y="0"/>
                </a:moveTo>
                <a:lnTo>
                  <a:pt x="30769" y="918"/>
                </a:lnTo>
                <a:lnTo>
                  <a:pt x="19907" y="3549"/>
                </a:lnTo>
                <a:lnTo>
                  <a:pt x="10530" y="7704"/>
                </a:lnTo>
                <a:lnTo>
                  <a:pt x="3301" y="13195"/>
                </a:lnTo>
                <a:lnTo>
                  <a:pt x="10121" y="26835"/>
                </a:lnTo>
                <a:lnTo>
                  <a:pt x="17172" y="22057"/>
                </a:lnTo>
                <a:lnTo>
                  <a:pt x="24472" y="18616"/>
                </a:lnTo>
                <a:lnTo>
                  <a:pt x="32021" y="16535"/>
                </a:lnTo>
                <a:lnTo>
                  <a:pt x="39814" y="15836"/>
                </a:lnTo>
                <a:lnTo>
                  <a:pt x="77235" y="15836"/>
                </a:lnTo>
                <a:lnTo>
                  <a:pt x="77160" y="15500"/>
                </a:lnTo>
                <a:lnTo>
                  <a:pt x="69948" y="7123"/>
                </a:lnTo>
                <a:lnTo>
                  <a:pt x="58283" y="1839"/>
                </a:lnTo>
                <a:lnTo>
                  <a:pt x="42456" y="0"/>
                </a:lnTo>
                <a:close/>
              </a:path>
            </a:pathLst>
          </a:custGeom>
          <a:solidFill>
            <a:srgbClr val="0C30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21">
            <a:extLst>
              <a:ext uri="{FF2B5EF4-FFF2-40B4-BE49-F238E27FC236}">
                <a16:creationId xmlns:a16="http://schemas.microsoft.com/office/drawing/2014/main" id="{C76F23B3-3303-AC11-9EC3-E52608803F71}"/>
              </a:ext>
            </a:extLst>
          </p:cNvPr>
          <p:cNvSpPr/>
          <p:nvPr/>
        </p:nvSpPr>
        <p:spPr>
          <a:xfrm>
            <a:off x="8618950" y="788238"/>
            <a:ext cx="17780" cy="41910"/>
          </a:xfrm>
          <a:custGeom>
            <a:avLst/>
            <a:gdLst/>
            <a:ahLst/>
            <a:cxnLst/>
            <a:rect l="l" t="t" r="r" b="b"/>
            <a:pathLst>
              <a:path w="17779" h="41909">
                <a:moveTo>
                  <a:pt x="0" y="41909"/>
                </a:moveTo>
                <a:lnTo>
                  <a:pt x="17589" y="41909"/>
                </a:lnTo>
                <a:lnTo>
                  <a:pt x="17589" y="0"/>
                </a:lnTo>
                <a:lnTo>
                  <a:pt x="0" y="0"/>
                </a:lnTo>
                <a:lnTo>
                  <a:pt x="0" y="41909"/>
                </a:lnTo>
                <a:close/>
              </a:path>
            </a:pathLst>
          </a:custGeom>
          <a:solidFill>
            <a:srgbClr val="0C30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22">
            <a:extLst>
              <a:ext uri="{FF2B5EF4-FFF2-40B4-BE49-F238E27FC236}">
                <a16:creationId xmlns:a16="http://schemas.microsoft.com/office/drawing/2014/main" id="{956F8E61-1DAC-723C-9892-2C04D9FEBCCE}"/>
              </a:ext>
            </a:extLst>
          </p:cNvPr>
          <p:cNvSpPr/>
          <p:nvPr/>
        </p:nvSpPr>
        <p:spPr>
          <a:xfrm>
            <a:off x="8618950" y="779983"/>
            <a:ext cx="90805" cy="0"/>
          </a:xfrm>
          <a:custGeom>
            <a:avLst/>
            <a:gdLst/>
            <a:ahLst/>
            <a:cxnLst/>
            <a:rect l="l" t="t" r="r" b="b"/>
            <a:pathLst>
              <a:path w="90804">
                <a:moveTo>
                  <a:pt x="0" y="0"/>
                </a:moveTo>
                <a:lnTo>
                  <a:pt x="90182" y="0"/>
                </a:lnTo>
              </a:path>
            </a:pathLst>
          </a:custGeom>
          <a:ln w="16510">
            <a:solidFill>
              <a:srgbClr val="0C304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23">
            <a:extLst>
              <a:ext uri="{FF2B5EF4-FFF2-40B4-BE49-F238E27FC236}">
                <a16:creationId xmlns:a16="http://schemas.microsoft.com/office/drawing/2014/main" id="{E0EAB4CB-DFD8-350F-08B1-F421B127FE4E}"/>
              </a:ext>
            </a:extLst>
          </p:cNvPr>
          <p:cNvSpPr/>
          <p:nvPr/>
        </p:nvSpPr>
        <p:spPr>
          <a:xfrm>
            <a:off x="8618950" y="731088"/>
            <a:ext cx="17780" cy="40640"/>
          </a:xfrm>
          <a:custGeom>
            <a:avLst/>
            <a:gdLst/>
            <a:ahLst/>
            <a:cxnLst/>
            <a:rect l="l" t="t" r="r" b="b"/>
            <a:pathLst>
              <a:path w="17779" h="40640">
                <a:moveTo>
                  <a:pt x="0" y="40639"/>
                </a:moveTo>
                <a:lnTo>
                  <a:pt x="17589" y="40639"/>
                </a:lnTo>
                <a:lnTo>
                  <a:pt x="17589" y="0"/>
                </a:lnTo>
                <a:lnTo>
                  <a:pt x="0" y="0"/>
                </a:lnTo>
                <a:lnTo>
                  <a:pt x="0" y="40639"/>
                </a:lnTo>
                <a:close/>
              </a:path>
            </a:pathLst>
          </a:custGeom>
          <a:solidFill>
            <a:srgbClr val="0C30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24">
            <a:extLst>
              <a:ext uri="{FF2B5EF4-FFF2-40B4-BE49-F238E27FC236}">
                <a16:creationId xmlns:a16="http://schemas.microsoft.com/office/drawing/2014/main" id="{B06A1D11-108D-C86B-3785-FE363390E288}"/>
              </a:ext>
            </a:extLst>
          </p:cNvPr>
          <p:cNvSpPr/>
          <p:nvPr/>
        </p:nvSpPr>
        <p:spPr>
          <a:xfrm>
            <a:off x="8691530" y="788352"/>
            <a:ext cx="17780" cy="41910"/>
          </a:xfrm>
          <a:custGeom>
            <a:avLst/>
            <a:gdLst/>
            <a:ahLst/>
            <a:cxnLst/>
            <a:rect l="l" t="t" r="r" b="b"/>
            <a:pathLst>
              <a:path w="17779" h="41909">
                <a:moveTo>
                  <a:pt x="17602" y="0"/>
                </a:moveTo>
                <a:lnTo>
                  <a:pt x="0" y="0"/>
                </a:lnTo>
                <a:lnTo>
                  <a:pt x="0" y="41795"/>
                </a:lnTo>
                <a:lnTo>
                  <a:pt x="17602" y="41795"/>
                </a:lnTo>
                <a:lnTo>
                  <a:pt x="17602" y="0"/>
                </a:lnTo>
                <a:close/>
              </a:path>
            </a:pathLst>
          </a:custGeom>
          <a:solidFill>
            <a:srgbClr val="0C30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25">
            <a:extLst>
              <a:ext uri="{FF2B5EF4-FFF2-40B4-BE49-F238E27FC236}">
                <a16:creationId xmlns:a16="http://schemas.microsoft.com/office/drawing/2014/main" id="{98D22273-A61F-42DC-8ED7-A275A9E98B13}"/>
              </a:ext>
            </a:extLst>
          </p:cNvPr>
          <p:cNvSpPr/>
          <p:nvPr/>
        </p:nvSpPr>
        <p:spPr>
          <a:xfrm>
            <a:off x="8691530" y="731164"/>
            <a:ext cx="17780" cy="41275"/>
          </a:xfrm>
          <a:custGeom>
            <a:avLst/>
            <a:gdLst/>
            <a:ahLst/>
            <a:cxnLst/>
            <a:rect l="l" t="t" r="r" b="b"/>
            <a:pathLst>
              <a:path w="17779" h="41275">
                <a:moveTo>
                  <a:pt x="17602" y="0"/>
                </a:moveTo>
                <a:lnTo>
                  <a:pt x="0" y="0"/>
                </a:lnTo>
                <a:lnTo>
                  <a:pt x="0" y="40690"/>
                </a:lnTo>
                <a:lnTo>
                  <a:pt x="17602" y="40690"/>
                </a:lnTo>
                <a:lnTo>
                  <a:pt x="17602" y="0"/>
                </a:lnTo>
                <a:close/>
              </a:path>
            </a:pathLst>
          </a:custGeom>
          <a:solidFill>
            <a:srgbClr val="0C30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26">
            <a:extLst>
              <a:ext uri="{FF2B5EF4-FFF2-40B4-BE49-F238E27FC236}">
                <a16:creationId xmlns:a16="http://schemas.microsoft.com/office/drawing/2014/main" id="{A646077B-F4AA-F300-D109-4895B85AB9C3}"/>
              </a:ext>
            </a:extLst>
          </p:cNvPr>
          <p:cNvSpPr/>
          <p:nvPr/>
        </p:nvSpPr>
        <p:spPr>
          <a:xfrm>
            <a:off x="8724961" y="728971"/>
            <a:ext cx="97155" cy="103505"/>
          </a:xfrm>
          <a:custGeom>
            <a:avLst/>
            <a:gdLst/>
            <a:ahLst/>
            <a:cxnLst/>
            <a:rect l="l" t="t" r="r" b="b"/>
            <a:pathLst>
              <a:path w="97154" h="103505">
                <a:moveTo>
                  <a:pt x="51028" y="0"/>
                </a:moveTo>
                <a:lnTo>
                  <a:pt x="13639" y="14731"/>
                </a:lnTo>
                <a:lnTo>
                  <a:pt x="0" y="51688"/>
                </a:lnTo>
                <a:lnTo>
                  <a:pt x="907" y="62820"/>
                </a:lnTo>
                <a:lnTo>
                  <a:pt x="22355" y="95485"/>
                </a:lnTo>
                <a:lnTo>
                  <a:pt x="53009" y="103377"/>
                </a:lnTo>
                <a:lnTo>
                  <a:pt x="63890" y="102555"/>
                </a:lnTo>
                <a:lnTo>
                  <a:pt x="73739" y="100102"/>
                </a:lnTo>
                <a:lnTo>
                  <a:pt x="82517" y="96043"/>
                </a:lnTo>
                <a:lnTo>
                  <a:pt x="90182" y="90398"/>
                </a:lnTo>
                <a:lnTo>
                  <a:pt x="88786" y="86880"/>
                </a:lnTo>
                <a:lnTo>
                  <a:pt x="54330" y="86880"/>
                </a:lnTo>
                <a:lnTo>
                  <a:pt x="40894" y="84839"/>
                </a:lnTo>
                <a:lnTo>
                  <a:pt x="30302" y="78963"/>
                </a:lnTo>
                <a:lnTo>
                  <a:pt x="23090" y="69623"/>
                </a:lnTo>
                <a:lnTo>
                  <a:pt x="19799" y="57188"/>
                </a:lnTo>
                <a:lnTo>
                  <a:pt x="95897" y="57188"/>
                </a:lnTo>
                <a:lnTo>
                  <a:pt x="96558" y="53886"/>
                </a:lnTo>
                <a:lnTo>
                  <a:pt x="97002" y="49923"/>
                </a:lnTo>
                <a:lnTo>
                  <a:pt x="97002" y="45300"/>
                </a:lnTo>
                <a:lnTo>
                  <a:pt x="96794" y="42887"/>
                </a:lnTo>
                <a:lnTo>
                  <a:pt x="18694" y="42887"/>
                </a:lnTo>
                <a:lnTo>
                  <a:pt x="21970" y="32174"/>
                </a:lnTo>
                <a:lnTo>
                  <a:pt x="28565" y="23834"/>
                </a:lnTo>
                <a:lnTo>
                  <a:pt x="38089" y="18424"/>
                </a:lnTo>
                <a:lnTo>
                  <a:pt x="50152" y="16497"/>
                </a:lnTo>
                <a:lnTo>
                  <a:pt x="87024" y="16497"/>
                </a:lnTo>
                <a:lnTo>
                  <a:pt x="83807" y="12750"/>
                </a:lnTo>
                <a:lnTo>
                  <a:pt x="76797" y="7141"/>
                </a:lnTo>
                <a:lnTo>
                  <a:pt x="68984" y="3160"/>
                </a:lnTo>
                <a:lnTo>
                  <a:pt x="60388" y="786"/>
                </a:lnTo>
                <a:lnTo>
                  <a:pt x="51028" y="0"/>
                </a:lnTo>
                <a:close/>
              </a:path>
              <a:path w="97154" h="103505">
                <a:moveTo>
                  <a:pt x="84683" y="76542"/>
                </a:moveTo>
                <a:lnTo>
                  <a:pt x="78706" y="81035"/>
                </a:lnTo>
                <a:lnTo>
                  <a:pt x="71654" y="84269"/>
                </a:lnTo>
                <a:lnTo>
                  <a:pt x="63529" y="86224"/>
                </a:lnTo>
                <a:lnTo>
                  <a:pt x="54330" y="86880"/>
                </a:lnTo>
                <a:lnTo>
                  <a:pt x="88786" y="86880"/>
                </a:lnTo>
                <a:lnTo>
                  <a:pt x="84683" y="76542"/>
                </a:lnTo>
                <a:close/>
              </a:path>
              <a:path w="97154" h="103505">
                <a:moveTo>
                  <a:pt x="87024" y="16497"/>
                </a:moveTo>
                <a:lnTo>
                  <a:pt x="50152" y="16497"/>
                </a:lnTo>
                <a:lnTo>
                  <a:pt x="61637" y="18300"/>
                </a:lnTo>
                <a:lnTo>
                  <a:pt x="70465" y="23506"/>
                </a:lnTo>
                <a:lnTo>
                  <a:pt x="76284" y="31804"/>
                </a:lnTo>
                <a:lnTo>
                  <a:pt x="78739" y="42887"/>
                </a:lnTo>
                <a:lnTo>
                  <a:pt x="96794" y="42887"/>
                </a:lnTo>
                <a:lnTo>
                  <a:pt x="96178" y="35732"/>
                </a:lnTo>
                <a:lnTo>
                  <a:pt x="93705" y="27130"/>
                </a:lnTo>
                <a:lnTo>
                  <a:pt x="89582" y="19476"/>
                </a:lnTo>
                <a:lnTo>
                  <a:pt x="87024" y="16497"/>
                </a:lnTo>
                <a:close/>
              </a:path>
            </a:pathLst>
          </a:custGeom>
          <a:solidFill>
            <a:srgbClr val="0C30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27">
            <a:extLst>
              <a:ext uri="{FF2B5EF4-FFF2-40B4-BE49-F238E27FC236}">
                <a16:creationId xmlns:a16="http://schemas.microsoft.com/office/drawing/2014/main" id="{8E1A7385-F3A8-7B0E-1D87-C4A69818662D}"/>
              </a:ext>
            </a:extLst>
          </p:cNvPr>
          <p:cNvSpPr/>
          <p:nvPr/>
        </p:nvSpPr>
        <p:spPr>
          <a:xfrm>
            <a:off x="8828562" y="728970"/>
            <a:ext cx="91440" cy="103505"/>
          </a:xfrm>
          <a:custGeom>
            <a:avLst/>
            <a:gdLst/>
            <a:ahLst/>
            <a:cxnLst/>
            <a:rect l="l" t="t" r="r" b="b"/>
            <a:pathLst>
              <a:path w="91439" h="103505">
                <a:moveTo>
                  <a:pt x="50152" y="0"/>
                </a:moveTo>
                <a:lnTo>
                  <a:pt x="14300" y="14960"/>
                </a:lnTo>
                <a:lnTo>
                  <a:pt x="0" y="51689"/>
                </a:lnTo>
                <a:lnTo>
                  <a:pt x="907" y="62826"/>
                </a:lnTo>
                <a:lnTo>
                  <a:pt x="22477" y="95491"/>
                </a:lnTo>
                <a:lnTo>
                  <a:pt x="53009" y="103378"/>
                </a:lnTo>
                <a:lnTo>
                  <a:pt x="64394" y="102284"/>
                </a:lnTo>
                <a:lnTo>
                  <a:pt x="74834" y="99086"/>
                </a:lnTo>
                <a:lnTo>
                  <a:pt x="83874" y="93910"/>
                </a:lnTo>
                <a:lnTo>
                  <a:pt x="91059" y="86880"/>
                </a:lnTo>
                <a:lnTo>
                  <a:pt x="54330" y="86880"/>
                </a:lnTo>
                <a:lnTo>
                  <a:pt x="47031" y="86265"/>
                </a:lnTo>
                <a:lnTo>
                  <a:pt x="19316" y="59231"/>
                </a:lnTo>
                <a:lnTo>
                  <a:pt x="18694" y="51689"/>
                </a:lnTo>
                <a:lnTo>
                  <a:pt x="19313" y="44428"/>
                </a:lnTo>
                <a:lnTo>
                  <a:pt x="45882" y="17119"/>
                </a:lnTo>
                <a:lnTo>
                  <a:pt x="52565" y="16497"/>
                </a:lnTo>
                <a:lnTo>
                  <a:pt x="87010" y="16497"/>
                </a:lnTo>
                <a:lnTo>
                  <a:pt x="89077" y="12979"/>
                </a:lnTo>
                <a:lnTo>
                  <a:pt x="81822" y="7329"/>
                </a:lnTo>
                <a:lnTo>
                  <a:pt x="72915" y="3270"/>
                </a:lnTo>
                <a:lnTo>
                  <a:pt x="62358" y="820"/>
                </a:lnTo>
                <a:lnTo>
                  <a:pt x="50152" y="0"/>
                </a:lnTo>
                <a:close/>
              </a:path>
              <a:path w="91439" h="103505">
                <a:moveTo>
                  <a:pt x="82702" y="74129"/>
                </a:moveTo>
                <a:lnTo>
                  <a:pt x="76720" y="79738"/>
                </a:lnTo>
                <a:lnTo>
                  <a:pt x="69997" y="83719"/>
                </a:lnTo>
                <a:lnTo>
                  <a:pt x="62533" y="86093"/>
                </a:lnTo>
                <a:lnTo>
                  <a:pt x="54330" y="86880"/>
                </a:lnTo>
                <a:lnTo>
                  <a:pt x="91059" y="86880"/>
                </a:lnTo>
                <a:lnTo>
                  <a:pt x="82702" y="74129"/>
                </a:lnTo>
                <a:close/>
              </a:path>
              <a:path w="91439" h="103505">
                <a:moveTo>
                  <a:pt x="87010" y="16497"/>
                </a:moveTo>
                <a:lnTo>
                  <a:pt x="52565" y="16497"/>
                </a:lnTo>
                <a:lnTo>
                  <a:pt x="60775" y="17153"/>
                </a:lnTo>
                <a:lnTo>
                  <a:pt x="68241" y="19108"/>
                </a:lnTo>
                <a:lnTo>
                  <a:pt x="74962" y="22342"/>
                </a:lnTo>
                <a:lnTo>
                  <a:pt x="80937" y="26835"/>
                </a:lnTo>
                <a:lnTo>
                  <a:pt x="87010" y="16497"/>
                </a:lnTo>
                <a:close/>
              </a:path>
            </a:pathLst>
          </a:custGeom>
          <a:solidFill>
            <a:srgbClr val="0C30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128">
            <a:extLst>
              <a:ext uri="{FF2B5EF4-FFF2-40B4-BE49-F238E27FC236}">
                <a16:creationId xmlns:a16="http://schemas.microsoft.com/office/drawing/2014/main" id="{1B87F797-3868-4734-A7C1-FBCE05175F45}"/>
              </a:ext>
            </a:extLst>
          </p:cNvPr>
          <p:cNvSpPr/>
          <p:nvPr/>
        </p:nvSpPr>
        <p:spPr>
          <a:xfrm>
            <a:off x="9058828" y="828430"/>
            <a:ext cx="66675" cy="102235"/>
          </a:xfrm>
          <a:custGeom>
            <a:avLst/>
            <a:gdLst/>
            <a:ahLst/>
            <a:cxnLst/>
            <a:rect l="l" t="t" r="r" b="b"/>
            <a:pathLst>
              <a:path w="66675" h="102234">
                <a:moveTo>
                  <a:pt x="33058" y="0"/>
                </a:moveTo>
                <a:lnTo>
                  <a:pt x="0" y="33007"/>
                </a:lnTo>
                <a:lnTo>
                  <a:pt x="33045" y="102019"/>
                </a:lnTo>
                <a:lnTo>
                  <a:pt x="66103" y="33007"/>
                </a:lnTo>
                <a:lnTo>
                  <a:pt x="33058" y="0"/>
                </a:lnTo>
                <a:close/>
              </a:path>
            </a:pathLst>
          </a:custGeom>
          <a:solidFill>
            <a:srgbClr val="0C30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129">
            <a:extLst>
              <a:ext uri="{FF2B5EF4-FFF2-40B4-BE49-F238E27FC236}">
                <a16:creationId xmlns:a16="http://schemas.microsoft.com/office/drawing/2014/main" id="{0A6C4A9E-2321-7C56-0032-6D98CAC65BB6}"/>
              </a:ext>
            </a:extLst>
          </p:cNvPr>
          <p:cNvSpPr/>
          <p:nvPr/>
        </p:nvSpPr>
        <p:spPr>
          <a:xfrm>
            <a:off x="9068766" y="638590"/>
            <a:ext cx="46355" cy="46355"/>
          </a:xfrm>
          <a:custGeom>
            <a:avLst/>
            <a:gdLst/>
            <a:ahLst/>
            <a:cxnLst/>
            <a:rect l="l" t="t" r="r" b="b"/>
            <a:pathLst>
              <a:path w="46354" h="46355">
                <a:moveTo>
                  <a:pt x="22961" y="0"/>
                </a:moveTo>
                <a:lnTo>
                  <a:pt x="14021" y="1805"/>
                </a:lnTo>
                <a:lnTo>
                  <a:pt x="6723" y="6727"/>
                </a:lnTo>
                <a:lnTo>
                  <a:pt x="1803" y="14026"/>
                </a:lnTo>
                <a:lnTo>
                  <a:pt x="0" y="22961"/>
                </a:lnTo>
                <a:lnTo>
                  <a:pt x="1803" y="31903"/>
                </a:lnTo>
                <a:lnTo>
                  <a:pt x="6723" y="39206"/>
                </a:lnTo>
                <a:lnTo>
                  <a:pt x="14021" y="44130"/>
                </a:lnTo>
                <a:lnTo>
                  <a:pt x="22961" y="45935"/>
                </a:lnTo>
                <a:lnTo>
                  <a:pt x="31901" y="44130"/>
                </a:lnTo>
                <a:lnTo>
                  <a:pt x="39200" y="39206"/>
                </a:lnTo>
                <a:lnTo>
                  <a:pt x="44119" y="31903"/>
                </a:lnTo>
                <a:lnTo>
                  <a:pt x="45923" y="22961"/>
                </a:lnTo>
                <a:lnTo>
                  <a:pt x="44119" y="14026"/>
                </a:lnTo>
                <a:lnTo>
                  <a:pt x="39200" y="6727"/>
                </a:lnTo>
                <a:lnTo>
                  <a:pt x="31901" y="1805"/>
                </a:lnTo>
                <a:lnTo>
                  <a:pt x="22961" y="0"/>
                </a:lnTo>
                <a:close/>
              </a:path>
            </a:pathLst>
          </a:custGeom>
          <a:solidFill>
            <a:srgbClr val="0C30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130">
            <a:extLst>
              <a:ext uri="{FF2B5EF4-FFF2-40B4-BE49-F238E27FC236}">
                <a16:creationId xmlns:a16="http://schemas.microsoft.com/office/drawing/2014/main" id="{0E899F78-16B8-7DED-C037-EC8C3C815DD4}"/>
              </a:ext>
            </a:extLst>
          </p:cNvPr>
          <p:cNvSpPr/>
          <p:nvPr/>
        </p:nvSpPr>
        <p:spPr>
          <a:xfrm>
            <a:off x="8993464" y="535522"/>
            <a:ext cx="196850" cy="295275"/>
          </a:xfrm>
          <a:custGeom>
            <a:avLst/>
            <a:gdLst/>
            <a:ahLst/>
            <a:cxnLst/>
            <a:rect l="l" t="t" r="r" b="b"/>
            <a:pathLst>
              <a:path w="196850" h="295275">
                <a:moveTo>
                  <a:pt x="98425" y="0"/>
                </a:moveTo>
                <a:lnTo>
                  <a:pt x="80093" y="10825"/>
                </a:lnTo>
                <a:lnTo>
                  <a:pt x="46588" y="36939"/>
                </a:lnTo>
                <a:lnTo>
                  <a:pt x="14394" y="76857"/>
                </a:lnTo>
                <a:lnTo>
                  <a:pt x="0" y="129095"/>
                </a:lnTo>
                <a:lnTo>
                  <a:pt x="8407" y="182916"/>
                </a:lnTo>
                <a:lnTo>
                  <a:pt x="26904" y="236945"/>
                </a:lnTo>
                <a:lnTo>
                  <a:pt x="45402" y="278594"/>
                </a:lnTo>
                <a:lnTo>
                  <a:pt x="53809" y="295274"/>
                </a:lnTo>
                <a:lnTo>
                  <a:pt x="98425" y="250583"/>
                </a:lnTo>
                <a:lnTo>
                  <a:pt x="166624" y="250583"/>
                </a:lnTo>
                <a:lnTo>
                  <a:pt x="174143" y="236342"/>
                </a:lnTo>
                <a:lnTo>
                  <a:pt x="181022" y="220433"/>
                </a:lnTo>
                <a:lnTo>
                  <a:pt x="68961" y="220433"/>
                </a:lnTo>
                <a:lnTo>
                  <a:pt x="65010" y="209178"/>
                </a:lnTo>
                <a:lnTo>
                  <a:pt x="57781" y="185791"/>
                </a:lnTo>
                <a:lnTo>
                  <a:pt x="50833" y="156636"/>
                </a:lnTo>
                <a:lnTo>
                  <a:pt x="47726" y="128079"/>
                </a:lnTo>
                <a:lnTo>
                  <a:pt x="55149" y="96752"/>
                </a:lnTo>
                <a:lnTo>
                  <a:pt x="71747" y="73529"/>
                </a:lnTo>
                <a:lnTo>
                  <a:pt x="89008" y="58760"/>
                </a:lnTo>
                <a:lnTo>
                  <a:pt x="98425" y="52793"/>
                </a:lnTo>
                <a:lnTo>
                  <a:pt x="163047" y="52793"/>
                </a:lnTo>
                <a:lnTo>
                  <a:pt x="150261" y="36939"/>
                </a:lnTo>
                <a:lnTo>
                  <a:pt x="116756" y="10825"/>
                </a:lnTo>
                <a:lnTo>
                  <a:pt x="98425" y="0"/>
                </a:lnTo>
                <a:close/>
              </a:path>
              <a:path w="196850" h="295275">
                <a:moveTo>
                  <a:pt x="166624" y="250583"/>
                </a:moveTo>
                <a:lnTo>
                  <a:pt x="98425" y="250583"/>
                </a:lnTo>
                <a:lnTo>
                  <a:pt x="143027" y="295274"/>
                </a:lnTo>
                <a:lnTo>
                  <a:pt x="166624" y="250583"/>
                </a:lnTo>
                <a:close/>
              </a:path>
              <a:path w="196850" h="295275">
                <a:moveTo>
                  <a:pt x="98425" y="190931"/>
                </a:moveTo>
                <a:lnTo>
                  <a:pt x="68961" y="220433"/>
                </a:lnTo>
                <a:lnTo>
                  <a:pt x="127876" y="220433"/>
                </a:lnTo>
                <a:lnTo>
                  <a:pt x="98425" y="190931"/>
                </a:lnTo>
                <a:close/>
              </a:path>
              <a:path w="196850" h="295275">
                <a:moveTo>
                  <a:pt x="163047" y="52793"/>
                </a:moveTo>
                <a:lnTo>
                  <a:pt x="98425" y="52793"/>
                </a:lnTo>
                <a:lnTo>
                  <a:pt x="107839" y="58760"/>
                </a:lnTo>
                <a:lnTo>
                  <a:pt x="125096" y="73529"/>
                </a:lnTo>
                <a:lnTo>
                  <a:pt x="141689" y="96752"/>
                </a:lnTo>
                <a:lnTo>
                  <a:pt x="149110" y="128079"/>
                </a:lnTo>
                <a:lnTo>
                  <a:pt x="146003" y="156636"/>
                </a:lnTo>
                <a:lnTo>
                  <a:pt x="139055" y="185791"/>
                </a:lnTo>
                <a:lnTo>
                  <a:pt x="131826" y="209178"/>
                </a:lnTo>
                <a:lnTo>
                  <a:pt x="127876" y="220433"/>
                </a:lnTo>
                <a:lnTo>
                  <a:pt x="181022" y="220433"/>
                </a:lnTo>
                <a:lnTo>
                  <a:pt x="190122" y="199388"/>
                </a:lnTo>
                <a:lnTo>
                  <a:pt x="196009" y="168832"/>
                </a:lnTo>
                <a:lnTo>
                  <a:pt x="196850" y="129095"/>
                </a:lnTo>
                <a:lnTo>
                  <a:pt x="182455" y="76857"/>
                </a:lnTo>
                <a:lnTo>
                  <a:pt x="163047" y="52793"/>
                </a:lnTo>
                <a:close/>
              </a:path>
            </a:pathLst>
          </a:custGeom>
          <a:solidFill>
            <a:srgbClr val="0C30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131">
            <a:extLst>
              <a:ext uri="{FF2B5EF4-FFF2-40B4-BE49-F238E27FC236}">
                <a16:creationId xmlns:a16="http://schemas.microsoft.com/office/drawing/2014/main" id="{96C02350-FF5C-1C3C-7637-4AFD6429748B}"/>
              </a:ext>
            </a:extLst>
          </p:cNvPr>
          <p:cNvSpPr/>
          <p:nvPr/>
        </p:nvSpPr>
        <p:spPr>
          <a:xfrm>
            <a:off x="9156668" y="501875"/>
            <a:ext cx="67310" cy="67310"/>
          </a:xfrm>
          <a:custGeom>
            <a:avLst/>
            <a:gdLst/>
            <a:ahLst/>
            <a:cxnLst/>
            <a:rect l="l" t="t" r="r" b="b"/>
            <a:pathLst>
              <a:path w="67310" h="67309">
                <a:moveTo>
                  <a:pt x="33642" y="0"/>
                </a:moveTo>
                <a:lnTo>
                  <a:pt x="0" y="33642"/>
                </a:lnTo>
                <a:lnTo>
                  <a:pt x="33642" y="67284"/>
                </a:lnTo>
                <a:lnTo>
                  <a:pt x="67284" y="33642"/>
                </a:lnTo>
                <a:lnTo>
                  <a:pt x="33642" y="0"/>
                </a:lnTo>
                <a:close/>
              </a:path>
            </a:pathLst>
          </a:custGeom>
          <a:solidFill>
            <a:srgbClr val="0C30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132">
            <a:extLst>
              <a:ext uri="{FF2B5EF4-FFF2-40B4-BE49-F238E27FC236}">
                <a16:creationId xmlns:a16="http://schemas.microsoft.com/office/drawing/2014/main" id="{20E84ABA-22DE-837A-BEBC-D48CF3625C60}"/>
              </a:ext>
            </a:extLst>
          </p:cNvPr>
          <p:cNvSpPr txBox="1"/>
          <p:nvPr/>
        </p:nvSpPr>
        <p:spPr>
          <a:xfrm>
            <a:off x="8275407" y="836131"/>
            <a:ext cx="657860" cy="10541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500" b="1" spc="10" dirty="0">
                <a:solidFill>
                  <a:srgbClr val="0C3046"/>
                </a:solidFill>
                <a:latin typeface="Circe Bold"/>
                <a:cs typeface="Circe Bold"/>
              </a:rPr>
              <a:t>Челябинская</a:t>
            </a:r>
            <a:r>
              <a:rPr sz="500" b="1" spc="-35" dirty="0">
                <a:solidFill>
                  <a:srgbClr val="0C3046"/>
                </a:solidFill>
                <a:latin typeface="Circe Bold"/>
                <a:cs typeface="Circe Bold"/>
              </a:rPr>
              <a:t> </a:t>
            </a:r>
            <a:r>
              <a:rPr sz="500" b="1" spc="5" dirty="0">
                <a:solidFill>
                  <a:srgbClr val="0C3046"/>
                </a:solidFill>
                <a:latin typeface="Circe Bold"/>
                <a:cs typeface="Circe Bold"/>
              </a:rPr>
              <a:t>область</a:t>
            </a:r>
            <a:endParaRPr sz="500">
              <a:latin typeface="Circe Bold"/>
              <a:cs typeface="Circe Bold"/>
            </a:endParaRPr>
          </a:p>
        </p:txBody>
      </p:sp>
      <p:pic>
        <p:nvPicPr>
          <p:cNvPr id="1026" name="Picture 2" descr="Изображение логотипа">
            <a:extLst>
              <a:ext uri="{FF2B5EF4-FFF2-40B4-BE49-F238E27FC236}">
                <a16:creationId xmlns:a16="http://schemas.microsoft.com/office/drawing/2014/main" id="{DD65846E-7343-4612-5431-8A4999D0B8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5913" y="352043"/>
            <a:ext cx="1418091" cy="6863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62D57244-3603-8292-3B6F-53648D17946E}"/>
              </a:ext>
            </a:extLst>
          </p:cNvPr>
          <p:cNvSpPr txBox="1"/>
          <p:nvPr/>
        </p:nvSpPr>
        <p:spPr>
          <a:xfrm>
            <a:off x="-3224" y="243969"/>
            <a:ext cx="677656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>
                <a:solidFill>
                  <a:srgbClr val="4D1A84"/>
                </a:solidFill>
              </a:rPr>
              <a:t>ФЕДЕРАЛЬНОЕ</a:t>
            </a:r>
            <a:br>
              <a:rPr lang="ru-RU" sz="3200" b="1" dirty="0">
                <a:solidFill>
                  <a:srgbClr val="4D1A84"/>
                </a:solidFill>
              </a:rPr>
            </a:br>
            <a:r>
              <a:rPr lang="ru-RU" sz="3200" b="1" dirty="0">
                <a:solidFill>
                  <a:srgbClr val="4D1A84"/>
                </a:solidFill>
              </a:rPr>
              <a:t>ЗАКОНОДАТЕЛЬСТВО</a:t>
            </a:r>
            <a:endParaRPr lang="ru-RU" sz="3200" dirty="0">
              <a:solidFill>
                <a:srgbClr val="4D1A84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D909349-D151-831E-7285-E95E5EF813C0}"/>
              </a:ext>
            </a:extLst>
          </p:cNvPr>
          <p:cNvSpPr txBox="1"/>
          <p:nvPr/>
        </p:nvSpPr>
        <p:spPr>
          <a:xfrm>
            <a:off x="863087" y="1835794"/>
            <a:ext cx="683385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rgbClr val="4D1A84"/>
                </a:solidFill>
              </a:rPr>
              <a:t>Приказ Министерства экономического развития</a:t>
            </a:r>
            <a:br>
              <a:rPr lang="ru-RU" sz="2400" b="1" dirty="0">
                <a:solidFill>
                  <a:srgbClr val="4D1A84"/>
                </a:solidFill>
              </a:rPr>
            </a:br>
            <a:r>
              <a:rPr lang="ru-RU" sz="2400" b="1" dirty="0">
                <a:solidFill>
                  <a:srgbClr val="4D1A84"/>
                </a:solidFill>
              </a:rPr>
              <a:t>Российской Федерации от 04.04.2024 № 200</a:t>
            </a:r>
            <a:br>
              <a:rPr lang="ru-RU" sz="2400" b="1" dirty="0">
                <a:solidFill>
                  <a:srgbClr val="4D1A84"/>
                </a:solidFill>
              </a:rPr>
            </a:br>
            <a:r>
              <a:rPr lang="ru-RU" sz="2400" b="1" dirty="0">
                <a:solidFill>
                  <a:srgbClr val="4D1A84"/>
                </a:solidFill>
              </a:rPr>
              <a:t>«О внесении изменений в приказ Минэкономразвития России</a:t>
            </a:r>
            <a:br>
              <a:rPr lang="ru-RU" sz="2400" b="1" dirty="0">
                <a:solidFill>
                  <a:srgbClr val="4D1A84"/>
                </a:solidFill>
              </a:rPr>
            </a:br>
            <a:r>
              <a:rPr lang="ru-RU" sz="2400" b="1" dirty="0">
                <a:solidFill>
                  <a:srgbClr val="4D1A84"/>
                </a:solidFill>
              </a:rPr>
              <a:t>от 30 сентября 2021 г. № 591</a:t>
            </a:r>
            <a:br>
              <a:rPr lang="ru-RU" sz="2400" b="1" dirty="0">
                <a:solidFill>
                  <a:srgbClr val="4D1A84"/>
                </a:solidFill>
              </a:rPr>
            </a:br>
            <a:r>
              <a:rPr lang="ru-RU" sz="2400" b="1" dirty="0">
                <a:solidFill>
                  <a:srgbClr val="4D1A84"/>
                </a:solidFill>
              </a:rPr>
              <a:t>«О системе поддержки новых инвестиционных проектов в субъектах Российской Федерации</a:t>
            </a:r>
            <a:br>
              <a:rPr lang="ru-RU" sz="2400" b="1" dirty="0">
                <a:solidFill>
                  <a:srgbClr val="4D1A84"/>
                </a:solidFill>
              </a:rPr>
            </a:br>
            <a:r>
              <a:rPr lang="ru-RU" sz="2400" b="1" dirty="0">
                <a:solidFill>
                  <a:srgbClr val="4D1A84"/>
                </a:solidFill>
              </a:rPr>
              <a:t>(«Региональный инвестиционный стандарт»)»</a:t>
            </a:r>
          </a:p>
        </p:txBody>
      </p:sp>
      <p:pic>
        <p:nvPicPr>
          <p:cNvPr id="26" name="Рисунок 25">
            <a:extLst>
              <a:ext uri="{FF2B5EF4-FFF2-40B4-BE49-F238E27FC236}">
                <a16:creationId xmlns:a16="http://schemas.microsoft.com/office/drawing/2014/main" id="{2D545DEF-433B-58D8-60B1-460B32DD8F00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264004" y="1861458"/>
            <a:ext cx="3100755" cy="31007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41675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D7A2CFA-2556-2B37-DEBF-689CCBDC6C0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112">
            <a:extLst>
              <a:ext uri="{FF2B5EF4-FFF2-40B4-BE49-F238E27FC236}">
                <a16:creationId xmlns:a16="http://schemas.microsoft.com/office/drawing/2014/main" id="{4F93D2FC-B4EC-6F5B-AB65-3DB3F27A2EC6}"/>
              </a:ext>
            </a:extLst>
          </p:cNvPr>
          <p:cNvSpPr/>
          <p:nvPr/>
        </p:nvSpPr>
        <p:spPr>
          <a:xfrm>
            <a:off x="9911528" y="530581"/>
            <a:ext cx="777200" cy="42896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113">
            <a:extLst>
              <a:ext uri="{FF2B5EF4-FFF2-40B4-BE49-F238E27FC236}">
                <a16:creationId xmlns:a16="http://schemas.microsoft.com/office/drawing/2014/main" id="{B81521A9-DE88-9A80-118D-60085036D392}"/>
              </a:ext>
            </a:extLst>
          </p:cNvPr>
          <p:cNvSpPr/>
          <p:nvPr/>
        </p:nvSpPr>
        <p:spPr>
          <a:xfrm>
            <a:off x="10935944" y="535522"/>
            <a:ext cx="932704" cy="40708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114">
            <a:extLst>
              <a:ext uri="{FF2B5EF4-FFF2-40B4-BE49-F238E27FC236}">
                <a16:creationId xmlns:a16="http://schemas.microsoft.com/office/drawing/2014/main" id="{53EA5FA4-B72F-A68C-05AB-B378CF259E27}"/>
              </a:ext>
            </a:extLst>
          </p:cNvPr>
          <p:cNvSpPr/>
          <p:nvPr/>
        </p:nvSpPr>
        <p:spPr>
          <a:xfrm>
            <a:off x="10792816" y="522817"/>
            <a:ext cx="0" cy="423545"/>
          </a:xfrm>
          <a:custGeom>
            <a:avLst/>
            <a:gdLst/>
            <a:ahLst/>
            <a:cxnLst/>
            <a:rect l="l" t="t" r="r" b="b"/>
            <a:pathLst>
              <a:path h="423544">
                <a:moveTo>
                  <a:pt x="0" y="0"/>
                </a:moveTo>
                <a:lnTo>
                  <a:pt x="0" y="422986"/>
                </a:lnTo>
              </a:path>
            </a:pathLst>
          </a:custGeom>
          <a:ln w="8127">
            <a:solidFill>
              <a:srgbClr val="4640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115">
            <a:extLst>
              <a:ext uri="{FF2B5EF4-FFF2-40B4-BE49-F238E27FC236}">
                <a16:creationId xmlns:a16="http://schemas.microsoft.com/office/drawing/2014/main" id="{BAEFC337-4005-3397-DA4B-1ED515034CC2}"/>
              </a:ext>
            </a:extLst>
          </p:cNvPr>
          <p:cNvSpPr/>
          <p:nvPr/>
        </p:nvSpPr>
        <p:spPr>
          <a:xfrm>
            <a:off x="9387182" y="530973"/>
            <a:ext cx="414863" cy="41485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116">
            <a:extLst>
              <a:ext uri="{FF2B5EF4-FFF2-40B4-BE49-F238E27FC236}">
                <a16:creationId xmlns:a16="http://schemas.microsoft.com/office/drawing/2014/main" id="{F3E2E33D-198E-DC75-B3BC-C88C64C92402}"/>
              </a:ext>
            </a:extLst>
          </p:cNvPr>
          <p:cNvSpPr/>
          <p:nvPr/>
        </p:nvSpPr>
        <p:spPr>
          <a:xfrm>
            <a:off x="6277482" y="307260"/>
            <a:ext cx="556443" cy="718911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117">
            <a:extLst>
              <a:ext uri="{FF2B5EF4-FFF2-40B4-BE49-F238E27FC236}">
                <a16:creationId xmlns:a16="http://schemas.microsoft.com/office/drawing/2014/main" id="{1E80021A-524B-0471-5F63-C1F110333B21}"/>
              </a:ext>
            </a:extLst>
          </p:cNvPr>
          <p:cNvSpPr/>
          <p:nvPr/>
        </p:nvSpPr>
        <p:spPr>
          <a:xfrm>
            <a:off x="8559995" y="550803"/>
            <a:ext cx="354559" cy="150014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18">
            <a:extLst>
              <a:ext uri="{FF2B5EF4-FFF2-40B4-BE49-F238E27FC236}">
                <a16:creationId xmlns:a16="http://schemas.microsoft.com/office/drawing/2014/main" id="{40A14787-F35D-A631-D1B5-CC048A986DDE}"/>
              </a:ext>
            </a:extLst>
          </p:cNvPr>
          <p:cNvSpPr/>
          <p:nvPr/>
        </p:nvSpPr>
        <p:spPr>
          <a:xfrm>
            <a:off x="8292981" y="673979"/>
            <a:ext cx="103505" cy="158750"/>
          </a:xfrm>
          <a:custGeom>
            <a:avLst/>
            <a:gdLst/>
            <a:ahLst/>
            <a:cxnLst/>
            <a:rect l="l" t="t" r="r" b="b"/>
            <a:pathLst>
              <a:path w="103504" h="158750">
                <a:moveTo>
                  <a:pt x="83578" y="0"/>
                </a:moveTo>
                <a:lnTo>
                  <a:pt x="49263" y="12534"/>
                </a:lnTo>
                <a:lnTo>
                  <a:pt x="42671" y="14300"/>
                </a:lnTo>
                <a:lnTo>
                  <a:pt x="9205" y="44653"/>
                </a:lnTo>
                <a:lnTo>
                  <a:pt x="0" y="96786"/>
                </a:lnTo>
                <a:lnTo>
                  <a:pt x="868" y="110353"/>
                </a:lnTo>
                <a:lnTo>
                  <a:pt x="21784" y="149089"/>
                </a:lnTo>
                <a:lnTo>
                  <a:pt x="52349" y="158369"/>
                </a:lnTo>
                <a:lnTo>
                  <a:pt x="62939" y="157458"/>
                </a:lnTo>
                <a:lnTo>
                  <a:pt x="72582" y="154712"/>
                </a:lnTo>
                <a:lnTo>
                  <a:pt x="81236" y="150112"/>
                </a:lnTo>
                <a:lnTo>
                  <a:pt x="88861" y="143637"/>
                </a:lnTo>
                <a:lnTo>
                  <a:pt x="90263" y="141871"/>
                </a:lnTo>
                <a:lnTo>
                  <a:pt x="51904" y="141871"/>
                </a:lnTo>
                <a:lnTo>
                  <a:pt x="38459" y="138898"/>
                </a:lnTo>
                <a:lnTo>
                  <a:pt x="27960" y="130460"/>
                </a:lnTo>
                <a:lnTo>
                  <a:pt x="21131" y="117279"/>
                </a:lnTo>
                <a:lnTo>
                  <a:pt x="18694" y="100076"/>
                </a:lnTo>
                <a:lnTo>
                  <a:pt x="20231" y="93256"/>
                </a:lnTo>
                <a:lnTo>
                  <a:pt x="24193" y="87325"/>
                </a:lnTo>
                <a:lnTo>
                  <a:pt x="31427" y="81381"/>
                </a:lnTo>
                <a:lnTo>
                  <a:pt x="17589" y="81381"/>
                </a:lnTo>
                <a:lnTo>
                  <a:pt x="32689" y="40463"/>
                </a:lnTo>
                <a:lnTo>
                  <a:pt x="69062" y="27051"/>
                </a:lnTo>
                <a:lnTo>
                  <a:pt x="75222" y="25514"/>
                </a:lnTo>
                <a:lnTo>
                  <a:pt x="85343" y="21996"/>
                </a:lnTo>
                <a:lnTo>
                  <a:pt x="89522" y="18694"/>
                </a:lnTo>
                <a:lnTo>
                  <a:pt x="93040" y="13855"/>
                </a:lnTo>
                <a:lnTo>
                  <a:pt x="83578" y="0"/>
                </a:lnTo>
                <a:close/>
              </a:path>
              <a:path w="103504" h="158750">
                <a:moveTo>
                  <a:pt x="92559" y="74790"/>
                </a:moveTo>
                <a:lnTo>
                  <a:pt x="52781" y="74790"/>
                </a:lnTo>
                <a:lnTo>
                  <a:pt x="66174" y="77232"/>
                </a:lnTo>
                <a:lnTo>
                  <a:pt x="76123" y="84105"/>
                </a:lnTo>
                <a:lnTo>
                  <a:pt x="82320" y="94732"/>
                </a:lnTo>
                <a:lnTo>
                  <a:pt x="84454" y="108432"/>
                </a:lnTo>
                <a:lnTo>
                  <a:pt x="83878" y="115240"/>
                </a:lnTo>
                <a:lnTo>
                  <a:pt x="61366" y="141871"/>
                </a:lnTo>
                <a:lnTo>
                  <a:pt x="90263" y="141871"/>
                </a:lnTo>
                <a:lnTo>
                  <a:pt x="95082" y="135800"/>
                </a:lnTo>
                <a:lnTo>
                  <a:pt x="99567" y="127122"/>
                </a:lnTo>
                <a:lnTo>
                  <a:pt x="102256" y="117742"/>
                </a:lnTo>
                <a:lnTo>
                  <a:pt x="103162" y="107556"/>
                </a:lnTo>
                <a:lnTo>
                  <a:pt x="99938" y="87241"/>
                </a:lnTo>
                <a:lnTo>
                  <a:pt x="92559" y="74790"/>
                </a:lnTo>
                <a:close/>
              </a:path>
              <a:path w="103504" h="158750">
                <a:moveTo>
                  <a:pt x="57188" y="58293"/>
                </a:moveTo>
                <a:lnTo>
                  <a:pt x="44910" y="59952"/>
                </a:lnTo>
                <a:lnTo>
                  <a:pt x="33729" y="64641"/>
                </a:lnTo>
                <a:lnTo>
                  <a:pt x="24489" y="71928"/>
                </a:lnTo>
                <a:lnTo>
                  <a:pt x="18033" y="81381"/>
                </a:lnTo>
                <a:lnTo>
                  <a:pt x="31427" y="81381"/>
                </a:lnTo>
                <a:lnTo>
                  <a:pt x="36512" y="77203"/>
                </a:lnTo>
                <a:lnTo>
                  <a:pt x="43992" y="74790"/>
                </a:lnTo>
                <a:lnTo>
                  <a:pt x="92559" y="74790"/>
                </a:lnTo>
                <a:lnTo>
                  <a:pt x="90733" y="71708"/>
                </a:lnTo>
                <a:lnTo>
                  <a:pt x="76249" y="61784"/>
                </a:lnTo>
                <a:lnTo>
                  <a:pt x="57188" y="58293"/>
                </a:lnTo>
                <a:close/>
              </a:path>
            </a:pathLst>
          </a:custGeom>
          <a:solidFill>
            <a:srgbClr val="0C30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9">
            <a:extLst>
              <a:ext uri="{FF2B5EF4-FFF2-40B4-BE49-F238E27FC236}">
                <a16:creationId xmlns:a16="http://schemas.microsoft.com/office/drawing/2014/main" id="{373E15E2-F1C1-2568-E9DA-5F32A4915C24}"/>
              </a:ext>
            </a:extLst>
          </p:cNvPr>
          <p:cNvSpPr/>
          <p:nvPr/>
        </p:nvSpPr>
        <p:spPr>
          <a:xfrm>
            <a:off x="8411964" y="731164"/>
            <a:ext cx="92710" cy="99060"/>
          </a:xfrm>
          <a:custGeom>
            <a:avLst/>
            <a:gdLst/>
            <a:ahLst/>
            <a:cxnLst/>
            <a:rect l="l" t="t" r="r" b="b"/>
            <a:pathLst>
              <a:path w="92710" h="99059">
                <a:moveTo>
                  <a:pt x="17602" y="0"/>
                </a:moveTo>
                <a:lnTo>
                  <a:pt x="0" y="0"/>
                </a:lnTo>
                <a:lnTo>
                  <a:pt x="0" y="98983"/>
                </a:lnTo>
                <a:lnTo>
                  <a:pt x="17602" y="98983"/>
                </a:lnTo>
                <a:lnTo>
                  <a:pt x="37236" y="73685"/>
                </a:lnTo>
                <a:lnTo>
                  <a:pt x="17602" y="73685"/>
                </a:lnTo>
                <a:lnTo>
                  <a:pt x="17602" y="0"/>
                </a:lnTo>
                <a:close/>
              </a:path>
              <a:path w="92710" h="99059">
                <a:moveTo>
                  <a:pt x="92392" y="25298"/>
                </a:moveTo>
                <a:lnTo>
                  <a:pt x="74790" y="25298"/>
                </a:lnTo>
                <a:lnTo>
                  <a:pt x="74790" y="98983"/>
                </a:lnTo>
                <a:lnTo>
                  <a:pt x="92392" y="98983"/>
                </a:lnTo>
                <a:lnTo>
                  <a:pt x="92392" y="25298"/>
                </a:lnTo>
                <a:close/>
              </a:path>
              <a:path w="92710" h="99059">
                <a:moveTo>
                  <a:pt x="92392" y="0"/>
                </a:moveTo>
                <a:lnTo>
                  <a:pt x="74790" y="0"/>
                </a:lnTo>
                <a:lnTo>
                  <a:pt x="17602" y="73685"/>
                </a:lnTo>
                <a:lnTo>
                  <a:pt x="37236" y="73685"/>
                </a:lnTo>
                <a:lnTo>
                  <a:pt x="74790" y="25298"/>
                </a:lnTo>
                <a:lnTo>
                  <a:pt x="92392" y="25298"/>
                </a:lnTo>
                <a:lnTo>
                  <a:pt x="92392" y="0"/>
                </a:lnTo>
                <a:close/>
              </a:path>
            </a:pathLst>
          </a:custGeom>
          <a:solidFill>
            <a:srgbClr val="0C30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0">
            <a:extLst>
              <a:ext uri="{FF2B5EF4-FFF2-40B4-BE49-F238E27FC236}">
                <a16:creationId xmlns:a16="http://schemas.microsoft.com/office/drawing/2014/main" id="{5443F8DE-9DA6-A226-6F85-B9AC315EAF3E}"/>
              </a:ext>
            </a:extLst>
          </p:cNvPr>
          <p:cNvSpPr/>
          <p:nvPr/>
        </p:nvSpPr>
        <p:spPr>
          <a:xfrm>
            <a:off x="8518645" y="728965"/>
            <a:ext cx="83185" cy="103505"/>
          </a:xfrm>
          <a:custGeom>
            <a:avLst/>
            <a:gdLst/>
            <a:ahLst/>
            <a:cxnLst/>
            <a:rect l="l" t="t" r="r" b="b"/>
            <a:pathLst>
              <a:path w="83185" h="103505">
                <a:moveTo>
                  <a:pt x="9016" y="76771"/>
                </a:moveTo>
                <a:lnTo>
                  <a:pt x="0" y="89966"/>
                </a:lnTo>
                <a:lnTo>
                  <a:pt x="3301" y="93700"/>
                </a:lnTo>
                <a:lnTo>
                  <a:pt x="9016" y="97002"/>
                </a:lnTo>
                <a:lnTo>
                  <a:pt x="17157" y="99644"/>
                </a:lnTo>
                <a:lnTo>
                  <a:pt x="25298" y="102057"/>
                </a:lnTo>
                <a:lnTo>
                  <a:pt x="33210" y="103378"/>
                </a:lnTo>
                <a:lnTo>
                  <a:pt x="40919" y="103378"/>
                </a:lnTo>
                <a:lnTo>
                  <a:pt x="57968" y="101306"/>
                </a:lnTo>
                <a:lnTo>
                  <a:pt x="71245" y="95380"/>
                </a:lnTo>
                <a:lnTo>
                  <a:pt x="78468" y="87541"/>
                </a:lnTo>
                <a:lnTo>
                  <a:pt x="38277" y="87541"/>
                </a:lnTo>
                <a:lnTo>
                  <a:pt x="31016" y="86754"/>
                </a:lnTo>
                <a:lnTo>
                  <a:pt x="23237" y="84547"/>
                </a:lnTo>
                <a:lnTo>
                  <a:pt x="15664" y="81143"/>
                </a:lnTo>
                <a:lnTo>
                  <a:pt x="9016" y="76771"/>
                </a:lnTo>
                <a:close/>
              </a:path>
              <a:path w="83185" h="103505">
                <a:moveTo>
                  <a:pt x="77235" y="15836"/>
                </a:moveTo>
                <a:lnTo>
                  <a:pt x="39814" y="15836"/>
                </a:lnTo>
                <a:lnTo>
                  <a:pt x="48590" y="16833"/>
                </a:lnTo>
                <a:lnTo>
                  <a:pt x="55241" y="19686"/>
                </a:lnTo>
                <a:lnTo>
                  <a:pt x="59459" y="24189"/>
                </a:lnTo>
                <a:lnTo>
                  <a:pt x="60934" y="30137"/>
                </a:lnTo>
                <a:lnTo>
                  <a:pt x="60934" y="38061"/>
                </a:lnTo>
                <a:lnTo>
                  <a:pt x="53670" y="44208"/>
                </a:lnTo>
                <a:lnTo>
                  <a:pt x="28155" y="44208"/>
                </a:lnTo>
                <a:lnTo>
                  <a:pt x="28155" y="58508"/>
                </a:lnTo>
                <a:lnTo>
                  <a:pt x="56972" y="58508"/>
                </a:lnTo>
                <a:lnTo>
                  <a:pt x="64223" y="63131"/>
                </a:lnTo>
                <a:lnTo>
                  <a:pt x="64223" y="71272"/>
                </a:lnTo>
                <a:lnTo>
                  <a:pt x="62304" y="77897"/>
                </a:lnTo>
                <a:lnTo>
                  <a:pt x="56942" y="83035"/>
                </a:lnTo>
                <a:lnTo>
                  <a:pt x="48734" y="86360"/>
                </a:lnTo>
                <a:lnTo>
                  <a:pt x="38277" y="87541"/>
                </a:lnTo>
                <a:lnTo>
                  <a:pt x="78468" y="87541"/>
                </a:lnTo>
                <a:lnTo>
                  <a:pt x="79861" y="86029"/>
                </a:lnTo>
                <a:lnTo>
                  <a:pt x="82930" y="73685"/>
                </a:lnTo>
                <a:lnTo>
                  <a:pt x="81556" y="65159"/>
                </a:lnTo>
                <a:lnTo>
                  <a:pt x="77541" y="58073"/>
                </a:lnTo>
                <a:lnTo>
                  <a:pt x="71052" y="52964"/>
                </a:lnTo>
                <a:lnTo>
                  <a:pt x="62255" y="50368"/>
                </a:lnTo>
                <a:lnTo>
                  <a:pt x="62255" y="49936"/>
                </a:lnTo>
                <a:lnTo>
                  <a:pt x="69883" y="46139"/>
                </a:lnTo>
                <a:lnTo>
                  <a:pt x="75309" y="41001"/>
                </a:lnTo>
                <a:lnTo>
                  <a:pt x="78552" y="34502"/>
                </a:lnTo>
                <a:lnTo>
                  <a:pt x="79629" y="26619"/>
                </a:lnTo>
                <a:lnTo>
                  <a:pt x="77235" y="15836"/>
                </a:lnTo>
                <a:close/>
              </a:path>
              <a:path w="83185" h="103505">
                <a:moveTo>
                  <a:pt x="42456" y="0"/>
                </a:moveTo>
                <a:lnTo>
                  <a:pt x="30769" y="918"/>
                </a:lnTo>
                <a:lnTo>
                  <a:pt x="19907" y="3549"/>
                </a:lnTo>
                <a:lnTo>
                  <a:pt x="10530" y="7704"/>
                </a:lnTo>
                <a:lnTo>
                  <a:pt x="3301" y="13195"/>
                </a:lnTo>
                <a:lnTo>
                  <a:pt x="10121" y="26835"/>
                </a:lnTo>
                <a:lnTo>
                  <a:pt x="17172" y="22057"/>
                </a:lnTo>
                <a:lnTo>
                  <a:pt x="24472" y="18616"/>
                </a:lnTo>
                <a:lnTo>
                  <a:pt x="32021" y="16535"/>
                </a:lnTo>
                <a:lnTo>
                  <a:pt x="39814" y="15836"/>
                </a:lnTo>
                <a:lnTo>
                  <a:pt x="77235" y="15836"/>
                </a:lnTo>
                <a:lnTo>
                  <a:pt x="77160" y="15500"/>
                </a:lnTo>
                <a:lnTo>
                  <a:pt x="69948" y="7123"/>
                </a:lnTo>
                <a:lnTo>
                  <a:pt x="58283" y="1839"/>
                </a:lnTo>
                <a:lnTo>
                  <a:pt x="42456" y="0"/>
                </a:lnTo>
                <a:close/>
              </a:path>
            </a:pathLst>
          </a:custGeom>
          <a:solidFill>
            <a:srgbClr val="0C30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21">
            <a:extLst>
              <a:ext uri="{FF2B5EF4-FFF2-40B4-BE49-F238E27FC236}">
                <a16:creationId xmlns:a16="http://schemas.microsoft.com/office/drawing/2014/main" id="{C76F23B3-3303-AC11-9EC3-E52608803F71}"/>
              </a:ext>
            </a:extLst>
          </p:cNvPr>
          <p:cNvSpPr/>
          <p:nvPr/>
        </p:nvSpPr>
        <p:spPr>
          <a:xfrm>
            <a:off x="8618950" y="788238"/>
            <a:ext cx="17780" cy="41910"/>
          </a:xfrm>
          <a:custGeom>
            <a:avLst/>
            <a:gdLst/>
            <a:ahLst/>
            <a:cxnLst/>
            <a:rect l="l" t="t" r="r" b="b"/>
            <a:pathLst>
              <a:path w="17779" h="41909">
                <a:moveTo>
                  <a:pt x="0" y="41909"/>
                </a:moveTo>
                <a:lnTo>
                  <a:pt x="17589" y="41909"/>
                </a:lnTo>
                <a:lnTo>
                  <a:pt x="17589" y="0"/>
                </a:lnTo>
                <a:lnTo>
                  <a:pt x="0" y="0"/>
                </a:lnTo>
                <a:lnTo>
                  <a:pt x="0" y="41909"/>
                </a:lnTo>
                <a:close/>
              </a:path>
            </a:pathLst>
          </a:custGeom>
          <a:solidFill>
            <a:srgbClr val="0C30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22">
            <a:extLst>
              <a:ext uri="{FF2B5EF4-FFF2-40B4-BE49-F238E27FC236}">
                <a16:creationId xmlns:a16="http://schemas.microsoft.com/office/drawing/2014/main" id="{956F8E61-1DAC-723C-9892-2C04D9FEBCCE}"/>
              </a:ext>
            </a:extLst>
          </p:cNvPr>
          <p:cNvSpPr/>
          <p:nvPr/>
        </p:nvSpPr>
        <p:spPr>
          <a:xfrm>
            <a:off x="8618950" y="779983"/>
            <a:ext cx="90805" cy="0"/>
          </a:xfrm>
          <a:custGeom>
            <a:avLst/>
            <a:gdLst/>
            <a:ahLst/>
            <a:cxnLst/>
            <a:rect l="l" t="t" r="r" b="b"/>
            <a:pathLst>
              <a:path w="90804">
                <a:moveTo>
                  <a:pt x="0" y="0"/>
                </a:moveTo>
                <a:lnTo>
                  <a:pt x="90182" y="0"/>
                </a:lnTo>
              </a:path>
            </a:pathLst>
          </a:custGeom>
          <a:ln w="16510">
            <a:solidFill>
              <a:srgbClr val="0C304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23">
            <a:extLst>
              <a:ext uri="{FF2B5EF4-FFF2-40B4-BE49-F238E27FC236}">
                <a16:creationId xmlns:a16="http://schemas.microsoft.com/office/drawing/2014/main" id="{E0EAB4CB-DFD8-350F-08B1-F421B127FE4E}"/>
              </a:ext>
            </a:extLst>
          </p:cNvPr>
          <p:cNvSpPr/>
          <p:nvPr/>
        </p:nvSpPr>
        <p:spPr>
          <a:xfrm>
            <a:off x="8618950" y="731088"/>
            <a:ext cx="17780" cy="40640"/>
          </a:xfrm>
          <a:custGeom>
            <a:avLst/>
            <a:gdLst/>
            <a:ahLst/>
            <a:cxnLst/>
            <a:rect l="l" t="t" r="r" b="b"/>
            <a:pathLst>
              <a:path w="17779" h="40640">
                <a:moveTo>
                  <a:pt x="0" y="40639"/>
                </a:moveTo>
                <a:lnTo>
                  <a:pt x="17589" y="40639"/>
                </a:lnTo>
                <a:lnTo>
                  <a:pt x="17589" y="0"/>
                </a:lnTo>
                <a:lnTo>
                  <a:pt x="0" y="0"/>
                </a:lnTo>
                <a:lnTo>
                  <a:pt x="0" y="40639"/>
                </a:lnTo>
                <a:close/>
              </a:path>
            </a:pathLst>
          </a:custGeom>
          <a:solidFill>
            <a:srgbClr val="0C30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24">
            <a:extLst>
              <a:ext uri="{FF2B5EF4-FFF2-40B4-BE49-F238E27FC236}">
                <a16:creationId xmlns:a16="http://schemas.microsoft.com/office/drawing/2014/main" id="{B06A1D11-108D-C86B-3785-FE363390E288}"/>
              </a:ext>
            </a:extLst>
          </p:cNvPr>
          <p:cNvSpPr/>
          <p:nvPr/>
        </p:nvSpPr>
        <p:spPr>
          <a:xfrm>
            <a:off x="8691530" y="788352"/>
            <a:ext cx="17780" cy="41910"/>
          </a:xfrm>
          <a:custGeom>
            <a:avLst/>
            <a:gdLst/>
            <a:ahLst/>
            <a:cxnLst/>
            <a:rect l="l" t="t" r="r" b="b"/>
            <a:pathLst>
              <a:path w="17779" h="41909">
                <a:moveTo>
                  <a:pt x="17602" y="0"/>
                </a:moveTo>
                <a:lnTo>
                  <a:pt x="0" y="0"/>
                </a:lnTo>
                <a:lnTo>
                  <a:pt x="0" y="41795"/>
                </a:lnTo>
                <a:lnTo>
                  <a:pt x="17602" y="41795"/>
                </a:lnTo>
                <a:lnTo>
                  <a:pt x="17602" y="0"/>
                </a:lnTo>
                <a:close/>
              </a:path>
            </a:pathLst>
          </a:custGeom>
          <a:solidFill>
            <a:srgbClr val="0C30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25">
            <a:extLst>
              <a:ext uri="{FF2B5EF4-FFF2-40B4-BE49-F238E27FC236}">
                <a16:creationId xmlns:a16="http://schemas.microsoft.com/office/drawing/2014/main" id="{98D22273-A61F-42DC-8ED7-A275A9E98B13}"/>
              </a:ext>
            </a:extLst>
          </p:cNvPr>
          <p:cNvSpPr/>
          <p:nvPr/>
        </p:nvSpPr>
        <p:spPr>
          <a:xfrm>
            <a:off x="8691530" y="731164"/>
            <a:ext cx="17780" cy="41275"/>
          </a:xfrm>
          <a:custGeom>
            <a:avLst/>
            <a:gdLst/>
            <a:ahLst/>
            <a:cxnLst/>
            <a:rect l="l" t="t" r="r" b="b"/>
            <a:pathLst>
              <a:path w="17779" h="41275">
                <a:moveTo>
                  <a:pt x="17602" y="0"/>
                </a:moveTo>
                <a:lnTo>
                  <a:pt x="0" y="0"/>
                </a:lnTo>
                <a:lnTo>
                  <a:pt x="0" y="40690"/>
                </a:lnTo>
                <a:lnTo>
                  <a:pt x="17602" y="40690"/>
                </a:lnTo>
                <a:lnTo>
                  <a:pt x="17602" y="0"/>
                </a:lnTo>
                <a:close/>
              </a:path>
            </a:pathLst>
          </a:custGeom>
          <a:solidFill>
            <a:srgbClr val="0C30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26">
            <a:extLst>
              <a:ext uri="{FF2B5EF4-FFF2-40B4-BE49-F238E27FC236}">
                <a16:creationId xmlns:a16="http://schemas.microsoft.com/office/drawing/2014/main" id="{A646077B-F4AA-F300-D109-4895B85AB9C3}"/>
              </a:ext>
            </a:extLst>
          </p:cNvPr>
          <p:cNvSpPr/>
          <p:nvPr/>
        </p:nvSpPr>
        <p:spPr>
          <a:xfrm>
            <a:off x="8724961" y="728971"/>
            <a:ext cx="97155" cy="103505"/>
          </a:xfrm>
          <a:custGeom>
            <a:avLst/>
            <a:gdLst/>
            <a:ahLst/>
            <a:cxnLst/>
            <a:rect l="l" t="t" r="r" b="b"/>
            <a:pathLst>
              <a:path w="97154" h="103505">
                <a:moveTo>
                  <a:pt x="51028" y="0"/>
                </a:moveTo>
                <a:lnTo>
                  <a:pt x="13639" y="14731"/>
                </a:lnTo>
                <a:lnTo>
                  <a:pt x="0" y="51688"/>
                </a:lnTo>
                <a:lnTo>
                  <a:pt x="907" y="62820"/>
                </a:lnTo>
                <a:lnTo>
                  <a:pt x="22355" y="95485"/>
                </a:lnTo>
                <a:lnTo>
                  <a:pt x="53009" y="103377"/>
                </a:lnTo>
                <a:lnTo>
                  <a:pt x="63890" y="102555"/>
                </a:lnTo>
                <a:lnTo>
                  <a:pt x="73739" y="100102"/>
                </a:lnTo>
                <a:lnTo>
                  <a:pt x="82517" y="96043"/>
                </a:lnTo>
                <a:lnTo>
                  <a:pt x="90182" y="90398"/>
                </a:lnTo>
                <a:lnTo>
                  <a:pt x="88786" y="86880"/>
                </a:lnTo>
                <a:lnTo>
                  <a:pt x="54330" y="86880"/>
                </a:lnTo>
                <a:lnTo>
                  <a:pt x="40894" y="84839"/>
                </a:lnTo>
                <a:lnTo>
                  <a:pt x="30302" y="78963"/>
                </a:lnTo>
                <a:lnTo>
                  <a:pt x="23090" y="69623"/>
                </a:lnTo>
                <a:lnTo>
                  <a:pt x="19799" y="57188"/>
                </a:lnTo>
                <a:lnTo>
                  <a:pt x="95897" y="57188"/>
                </a:lnTo>
                <a:lnTo>
                  <a:pt x="96558" y="53886"/>
                </a:lnTo>
                <a:lnTo>
                  <a:pt x="97002" y="49923"/>
                </a:lnTo>
                <a:lnTo>
                  <a:pt x="97002" y="45300"/>
                </a:lnTo>
                <a:lnTo>
                  <a:pt x="96794" y="42887"/>
                </a:lnTo>
                <a:lnTo>
                  <a:pt x="18694" y="42887"/>
                </a:lnTo>
                <a:lnTo>
                  <a:pt x="21970" y="32174"/>
                </a:lnTo>
                <a:lnTo>
                  <a:pt x="28565" y="23834"/>
                </a:lnTo>
                <a:lnTo>
                  <a:pt x="38089" y="18424"/>
                </a:lnTo>
                <a:lnTo>
                  <a:pt x="50152" y="16497"/>
                </a:lnTo>
                <a:lnTo>
                  <a:pt x="87024" y="16497"/>
                </a:lnTo>
                <a:lnTo>
                  <a:pt x="83807" y="12750"/>
                </a:lnTo>
                <a:lnTo>
                  <a:pt x="76797" y="7141"/>
                </a:lnTo>
                <a:lnTo>
                  <a:pt x="68984" y="3160"/>
                </a:lnTo>
                <a:lnTo>
                  <a:pt x="60388" y="786"/>
                </a:lnTo>
                <a:lnTo>
                  <a:pt x="51028" y="0"/>
                </a:lnTo>
                <a:close/>
              </a:path>
              <a:path w="97154" h="103505">
                <a:moveTo>
                  <a:pt x="84683" y="76542"/>
                </a:moveTo>
                <a:lnTo>
                  <a:pt x="78706" y="81035"/>
                </a:lnTo>
                <a:lnTo>
                  <a:pt x="71654" y="84269"/>
                </a:lnTo>
                <a:lnTo>
                  <a:pt x="63529" y="86224"/>
                </a:lnTo>
                <a:lnTo>
                  <a:pt x="54330" y="86880"/>
                </a:lnTo>
                <a:lnTo>
                  <a:pt x="88786" y="86880"/>
                </a:lnTo>
                <a:lnTo>
                  <a:pt x="84683" y="76542"/>
                </a:lnTo>
                <a:close/>
              </a:path>
              <a:path w="97154" h="103505">
                <a:moveTo>
                  <a:pt x="87024" y="16497"/>
                </a:moveTo>
                <a:lnTo>
                  <a:pt x="50152" y="16497"/>
                </a:lnTo>
                <a:lnTo>
                  <a:pt x="61637" y="18300"/>
                </a:lnTo>
                <a:lnTo>
                  <a:pt x="70465" y="23506"/>
                </a:lnTo>
                <a:lnTo>
                  <a:pt x="76284" y="31804"/>
                </a:lnTo>
                <a:lnTo>
                  <a:pt x="78739" y="42887"/>
                </a:lnTo>
                <a:lnTo>
                  <a:pt x="96794" y="42887"/>
                </a:lnTo>
                <a:lnTo>
                  <a:pt x="96178" y="35732"/>
                </a:lnTo>
                <a:lnTo>
                  <a:pt x="93705" y="27130"/>
                </a:lnTo>
                <a:lnTo>
                  <a:pt x="89582" y="19476"/>
                </a:lnTo>
                <a:lnTo>
                  <a:pt x="87024" y="16497"/>
                </a:lnTo>
                <a:close/>
              </a:path>
            </a:pathLst>
          </a:custGeom>
          <a:solidFill>
            <a:srgbClr val="0C30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27">
            <a:extLst>
              <a:ext uri="{FF2B5EF4-FFF2-40B4-BE49-F238E27FC236}">
                <a16:creationId xmlns:a16="http://schemas.microsoft.com/office/drawing/2014/main" id="{8E1A7385-F3A8-7B0E-1D87-C4A69818662D}"/>
              </a:ext>
            </a:extLst>
          </p:cNvPr>
          <p:cNvSpPr/>
          <p:nvPr/>
        </p:nvSpPr>
        <p:spPr>
          <a:xfrm>
            <a:off x="8828562" y="728970"/>
            <a:ext cx="91440" cy="103505"/>
          </a:xfrm>
          <a:custGeom>
            <a:avLst/>
            <a:gdLst/>
            <a:ahLst/>
            <a:cxnLst/>
            <a:rect l="l" t="t" r="r" b="b"/>
            <a:pathLst>
              <a:path w="91439" h="103505">
                <a:moveTo>
                  <a:pt x="50152" y="0"/>
                </a:moveTo>
                <a:lnTo>
                  <a:pt x="14300" y="14960"/>
                </a:lnTo>
                <a:lnTo>
                  <a:pt x="0" y="51689"/>
                </a:lnTo>
                <a:lnTo>
                  <a:pt x="907" y="62826"/>
                </a:lnTo>
                <a:lnTo>
                  <a:pt x="22477" y="95491"/>
                </a:lnTo>
                <a:lnTo>
                  <a:pt x="53009" y="103378"/>
                </a:lnTo>
                <a:lnTo>
                  <a:pt x="64394" y="102284"/>
                </a:lnTo>
                <a:lnTo>
                  <a:pt x="74834" y="99086"/>
                </a:lnTo>
                <a:lnTo>
                  <a:pt x="83874" y="93910"/>
                </a:lnTo>
                <a:lnTo>
                  <a:pt x="91059" y="86880"/>
                </a:lnTo>
                <a:lnTo>
                  <a:pt x="54330" y="86880"/>
                </a:lnTo>
                <a:lnTo>
                  <a:pt x="47031" y="86265"/>
                </a:lnTo>
                <a:lnTo>
                  <a:pt x="19316" y="59231"/>
                </a:lnTo>
                <a:lnTo>
                  <a:pt x="18694" y="51689"/>
                </a:lnTo>
                <a:lnTo>
                  <a:pt x="19313" y="44428"/>
                </a:lnTo>
                <a:lnTo>
                  <a:pt x="45882" y="17119"/>
                </a:lnTo>
                <a:lnTo>
                  <a:pt x="52565" y="16497"/>
                </a:lnTo>
                <a:lnTo>
                  <a:pt x="87010" y="16497"/>
                </a:lnTo>
                <a:lnTo>
                  <a:pt x="89077" y="12979"/>
                </a:lnTo>
                <a:lnTo>
                  <a:pt x="81822" y="7329"/>
                </a:lnTo>
                <a:lnTo>
                  <a:pt x="72915" y="3270"/>
                </a:lnTo>
                <a:lnTo>
                  <a:pt x="62358" y="820"/>
                </a:lnTo>
                <a:lnTo>
                  <a:pt x="50152" y="0"/>
                </a:lnTo>
                <a:close/>
              </a:path>
              <a:path w="91439" h="103505">
                <a:moveTo>
                  <a:pt x="82702" y="74129"/>
                </a:moveTo>
                <a:lnTo>
                  <a:pt x="76720" y="79738"/>
                </a:lnTo>
                <a:lnTo>
                  <a:pt x="69997" y="83719"/>
                </a:lnTo>
                <a:lnTo>
                  <a:pt x="62533" y="86093"/>
                </a:lnTo>
                <a:lnTo>
                  <a:pt x="54330" y="86880"/>
                </a:lnTo>
                <a:lnTo>
                  <a:pt x="91059" y="86880"/>
                </a:lnTo>
                <a:lnTo>
                  <a:pt x="82702" y="74129"/>
                </a:lnTo>
                <a:close/>
              </a:path>
              <a:path w="91439" h="103505">
                <a:moveTo>
                  <a:pt x="87010" y="16497"/>
                </a:moveTo>
                <a:lnTo>
                  <a:pt x="52565" y="16497"/>
                </a:lnTo>
                <a:lnTo>
                  <a:pt x="60775" y="17153"/>
                </a:lnTo>
                <a:lnTo>
                  <a:pt x="68241" y="19108"/>
                </a:lnTo>
                <a:lnTo>
                  <a:pt x="74962" y="22342"/>
                </a:lnTo>
                <a:lnTo>
                  <a:pt x="80937" y="26835"/>
                </a:lnTo>
                <a:lnTo>
                  <a:pt x="87010" y="16497"/>
                </a:lnTo>
                <a:close/>
              </a:path>
            </a:pathLst>
          </a:custGeom>
          <a:solidFill>
            <a:srgbClr val="0C30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128">
            <a:extLst>
              <a:ext uri="{FF2B5EF4-FFF2-40B4-BE49-F238E27FC236}">
                <a16:creationId xmlns:a16="http://schemas.microsoft.com/office/drawing/2014/main" id="{1B87F797-3868-4734-A7C1-FBCE05175F45}"/>
              </a:ext>
            </a:extLst>
          </p:cNvPr>
          <p:cNvSpPr/>
          <p:nvPr/>
        </p:nvSpPr>
        <p:spPr>
          <a:xfrm>
            <a:off x="9058828" y="828430"/>
            <a:ext cx="66675" cy="102235"/>
          </a:xfrm>
          <a:custGeom>
            <a:avLst/>
            <a:gdLst/>
            <a:ahLst/>
            <a:cxnLst/>
            <a:rect l="l" t="t" r="r" b="b"/>
            <a:pathLst>
              <a:path w="66675" h="102234">
                <a:moveTo>
                  <a:pt x="33058" y="0"/>
                </a:moveTo>
                <a:lnTo>
                  <a:pt x="0" y="33007"/>
                </a:lnTo>
                <a:lnTo>
                  <a:pt x="33045" y="102019"/>
                </a:lnTo>
                <a:lnTo>
                  <a:pt x="66103" y="33007"/>
                </a:lnTo>
                <a:lnTo>
                  <a:pt x="33058" y="0"/>
                </a:lnTo>
                <a:close/>
              </a:path>
            </a:pathLst>
          </a:custGeom>
          <a:solidFill>
            <a:srgbClr val="0C30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129">
            <a:extLst>
              <a:ext uri="{FF2B5EF4-FFF2-40B4-BE49-F238E27FC236}">
                <a16:creationId xmlns:a16="http://schemas.microsoft.com/office/drawing/2014/main" id="{0A6C4A9E-2321-7C56-0032-6D98CAC65BB6}"/>
              </a:ext>
            </a:extLst>
          </p:cNvPr>
          <p:cNvSpPr/>
          <p:nvPr/>
        </p:nvSpPr>
        <p:spPr>
          <a:xfrm>
            <a:off x="9068766" y="638590"/>
            <a:ext cx="46355" cy="46355"/>
          </a:xfrm>
          <a:custGeom>
            <a:avLst/>
            <a:gdLst/>
            <a:ahLst/>
            <a:cxnLst/>
            <a:rect l="l" t="t" r="r" b="b"/>
            <a:pathLst>
              <a:path w="46354" h="46355">
                <a:moveTo>
                  <a:pt x="22961" y="0"/>
                </a:moveTo>
                <a:lnTo>
                  <a:pt x="14021" y="1805"/>
                </a:lnTo>
                <a:lnTo>
                  <a:pt x="6723" y="6727"/>
                </a:lnTo>
                <a:lnTo>
                  <a:pt x="1803" y="14026"/>
                </a:lnTo>
                <a:lnTo>
                  <a:pt x="0" y="22961"/>
                </a:lnTo>
                <a:lnTo>
                  <a:pt x="1803" y="31903"/>
                </a:lnTo>
                <a:lnTo>
                  <a:pt x="6723" y="39206"/>
                </a:lnTo>
                <a:lnTo>
                  <a:pt x="14021" y="44130"/>
                </a:lnTo>
                <a:lnTo>
                  <a:pt x="22961" y="45935"/>
                </a:lnTo>
                <a:lnTo>
                  <a:pt x="31901" y="44130"/>
                </a:lnTo>
                <a:lnTo>
                  <a:pt x="39200" y="39206"/>
                </a:lnTo>
                <a:lnTo>
                  <a:pt x="44119" y="31903"/>
                </a:lnTo>
                <a:lnTo>
                  <a:pt x="45923" y="22961"/>
                </a:lnTo>
                <a:lnTo>
                  <a:pt x="44119" y="14026"/>
                </a:lnTo>
                <a:lnTo>
                  <a:pt x="39200" y="6727"/>
                </a:lnTo>
                <a:lnTo>
                  <a:pt x="31901" y="1805"/>
                </a:lnTo>
                <a:lnTo>
                  <a:pt x="22961" y="0"/>
                </a:lnTo>
                <a:close/>
              </a:path>
            </a:pathLst>
          </a:custGeom>
          <a:solidFill>
            <a:srgbClr val="0C30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130">
            <a:extLst>
              <a:ext uri="{FF2B5EF4-FFF2-40B4-BE49-F238E27FC236}">
                <a16:creationId xmlns:a16="http://schemas.microsoft.com/office/drawing/2014/main" id="{0E899F78-16B8-7DED-C037-EC8C3C815DD4}"/>
              </a:ext>
            </a:extLst>
          </p:cNvPr>
          <p:cNvSpPr/>
          <p:nvPr/>
        </p:nvSpPr>
        <p:spPr>
          <a:xfrm>
            <a:off x="8993464" y="535522"/>
            <a:ext cx="196850" cy="295275"/>
          </a:xfrm>
          <a:custGeom>
            <a:avLst/>
            <a:gdLst/>
            <a:ahLst/>
            <a:cxnLst/>
            <a:rect l="l" t="t" r="r" b="b"/>
            <a:pathLst>
              <a:path w="196850" h="295275">
                <a:moveTo>
                  <a:pt x="98425" y="0"/>
                </a:moveTo>
                <a:lnTo>
                  <a:pt x="80093" y="10825"/>
                </a:lnTo>
                <a:lnTo>
                  <a:pt x="46588" y="36939"/>
                </a:lnTo>
                <a:lnTo>
                  <a:pt x="14394" y="76857"/>
                </a:lnTo>
                <a:lnTo>
                  <a:pt x="0" y="129095"/>
                </a:lnTo>
                <a:lnTo>
                  <a:pt x="8407" y="182916"/>
                </a:lnTo>
                <a:lnTo>
                  <a:pt x="26904" y="236945"/>
                </a:lnTo>
                <a:lnTo>
                  <a:pt x="45402" y="278594"/>
                </a:lnTo>
                <a:lnTo>
                  <a:pt x="53809" y="295274"/>
                </a:lnTo>
                <a:lnTo>
                  <a:pt x="98425" y="250583"/>
                </a:lnTo>
                <a:lnTo>
                  <a:pt x="166624" y="250583"/>
                </a:lnTo>
                <a:lnTo>
                  <a:pt x="174143" y="236342"/>
                </a:lnTo>
                <a:lnTo>
                  <a:pt x="181022" y="220433"/>
                </a:lnTo>
                <a:lnTo>
                  <a:pt x="68961" y="220433"/>
                </a:lnTo>
                <a:lnTo>
                  <a:pt x="65010" y="209178"/>
                </a:lnTo>
                <a:lnTo>
                  <a:pt x="57781" y="185791"/>
                </a:lnTo>
                <a:lnTo>
                  <a:pt x="50833" y="156636"/>
                </a:lnTo>
                <a:lnTo>
                  <a:pt x="47726" y="128079"/>
                </a:lnTo>
                <a:lnTo>
                  <a:pt x="55149" y="96752"/>
                </a:lnTo>
                <a:lnTo>
                  <a:pt x="71747" y="73529"/>
                </a:lnTo>
                <a:lnTo>
                  <a:pt x="89008" y="58760"/>
                </a:lnTo>
                <a:lnTo>
                  <a:pt x="98425" y="52793"/>
                </a:lnTo>
                <a:lnTo>
                  <a:pt x="163047" y="52793"/>
                </a:lnTo>
                <a:lnTo>
                  <a:pt x="150261" y="36939"/>
                </a:lnTo>
                <a:lnTo>
                  <a:pt x="116756" y="10825"/>
                </a:lnTo>
                <a:lnTo>
                  <a:pt x="98425" y="0"/>
                </a:lnTo>
                <a:close/>
              </a:path>
              <a:path w="196850" h="295275">
                <a:moveTo>
                  <a:pt x="166624" y="250583"/>
                </a:moveTo>
                <a:lnTo>
                  <a:pt x="98425" y="250583"/>
                </a:lnTo>
                <a:lnTo>
                  <a:pt x="143027" y="295274"/>
                </a:lnTo>
                <a:lnTo>
                  <a:pt x="166624" y="250583"/>
                </a:lnTo>
                <a:close/>
              </a:path>
              <a:path w="196850" h="295275">
                <a:moveTo>
                  <a:pt x="98425" y="190931"/>
                </a:moveTo>
                <a:lnTo>
                  <a:pt x="68961" y="220433"/>
                </a:lnTo>
                <a:lnTo>
                  <a:pt x="127876" y="220433"/>
                </a:lnTo>
                <a:lnTo>
                  <a:pt x="98425" y="190931"/>
                </a:lnTo>
                <a:close/>
              </a:path>
              <a:path w="196850" h="295275">
                <a:moveTo>
                  <a:pt x="163047" y="52793"/>
                </a:moveTo>
                <a:lnTo>
                  <a:pt x="98425" y="52793"/>
                </a:lnTo>
                <a:lnTo>
                  <a:pt x="107839" y="58760"/>
                </a:lnTo>
                <a:lnTo>
                  <a:pt x="125096" y="73529"/>
                </a:lnTo>
                <a:lnTo>
                  <a:pt x="141689" y="96752"/>
                </a:lnTo>
                <a:lnTo>
                  <a:pt x="149110" y="128079"/>
                </a:lnTo>
                <a:lnTo>
                  <a:pt x="146003" y="156636"/>
                </a:lnTo>
                <a:lnTo>
                  <a:pt x="139055" y="185791"/>
                </a:lnTo>
                <a:lnTo>
                  <a:pt x="131826" y="209178"/>
                </a:lnTo>
                <a:lnTo>
                  <a:pt x="127876" y="220433"/>
                </a:lnTo>
                <a:lnTo>
                  <a:pt x="181022" y="220433"/>
                </a:lnTo>
                <a:lnTo>
                  <a:pt x="190122" y="199388"/>
                </a:lnTo>
                <a:lnTo>
                  <a:pt x="196009" y="168832"/>
                </a:lnTo>
                <a:lnTo>
                  <a:pt x="196850" y="129095"/>
                </a:lnTo>
                <a:lnTo>
                  <a:pt x="182455" y="76857"/>
                </a:lnTo>
                <a:lnTo>
                  <a:pt x="163047" y="52793"/>
                </a:lnTo>
                <a:close/>
              </a:path>
            </a:pathLst>
          </a:custGeom>
          <a:solidFill>
            <a:srgbClr val="0C30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131">
            <a:extLst>
              <a:ext uri="{FF2B5EF4-FFF2-40B4-BE49-F238E27FC236}">
                <a16:creationId xmlns:a16="http://schemas.microsoft.com/office/drawing/2014/main" id="{96C02350-FF5C-1C3C-7637-4AFD6429748B}"/>
              </a:ext>
            </a:extLst>
          </p:cNvPr>
          <p:cNvSpPr/>
          <p:nvPr/>
        </p:nvSpPr>
        <p:spPr>
          <a:xfrm>
            <a:off x="9156668" y="501875"/>
            <a:ext cx="67310" cy="67310"/>
          </a:xfrm>
          <a:custGeom>
            <a:avLst/>
            <a:gdLst/>
            <a:ahLst/>
            <a:cxnLst/>
            <a:rect l="l" t="t" r="r" b="b"/>
            <a:pathLst>
              <a:path w="67310" h="67309">
                <a:moveTo>
                  <a:pt x="33642" y="0"/>
                </a:moveTo>
                <a:lnTo>
                  <a:pt x="0" y="33642"/>
                </a:lnTo>
                <a:lnTo>
                  <a:pt x="33642" y="67284"/>
                </a:lnTo>
                <a:lnTo>
                  <a:pt x="67284" y="33642"/>
                </a:lnTo>
                <a:lnTo>
                  <a:pt x="33642" y="0"/>
                </a:lnTo>
                <a:close/>
              </a:path>
            </a:pathLst>
          </a:custGeom>
          <a:solidFill>
            <a:srgbClr val="0C30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132">
            <a:extLst>
              <a:ext uri="{FF2B5EF4-FFF2-40B4-BE49-F238E27FC236}">
                <a16:creationId xmlns:a16="http://schemas.microsoft.com/office/drawing/2014/main" id="{20E84ABA-22DE-837A-BEBC-D48CF3625C60}"/>
              </a:ext>
            </a:extLst>
          </p:cNvPr>
          <p:cNvSpPr txBox="1"/>
          <p:nvPr/>
        </p:nvSpPr>
        <p:spPr>
          <a:xfrm>
            <a:off x="8275407" y="836131"/>
            <a:ext cx="657860" cy="10541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500" b="1" spc="10" dirty="0">
                <a:solidFill>
                  <a:srgbClr val="0C3046"/>
                </a:solidFill>
                <a:latin typeface="Circe Bold"/>
                <a:cs typeface="Circe Bold"/>
              </a:rPr>
              <a:t>Челябинская</a:t>
            </a:r>
            <a:r>
              <a:rPr sz="500" b="1" spc="-35" dirty="0">
                <a:solidFill>
                  <a:srgbClr val="0C3046"/>
                </a:solidFill>
                <a:latin typeface="Circe Bold"/>
                <a:cs typeface="Circe Bold"/>
              </a:rPr>
              <a:t> </a:t>
            </a:r>
            <a:r>
              <a:rPr sz="500" b="1" spc="5" dirty="0">
                <a:solidFill>
                  <a:srgbClr val="0C3046"/>
                </a:solidFill>
                <a:latin typeface="Circe Bold"/>
                <a:cs typeface="Circe Bold"/>
              </a:rPr>
              <a:t>область</a:t>
            </a:r>
            <a:endParaRPr sz="500">
              <a:latin typeface="Circe Bold"/>
              <a:cs typeface="Circe Bold"/>
            </a:endParaRPr>
          </a:p>
        </p:txBody>
      </p:sp>
      <p:pic>
        <p:nvPicPr>
          <p:cNvPr id="1026" name="Picture 2" descr="Изображение логотипа">
            <a:extLst>
              <a:ext uri="{FF2B5EF4-FFF2-40B4-BE49-F238E27FC236}">
                <a16:creationId xmlns:a16="http://schemas.microsoft.com/office/drawing/2014/main" id="{DD65846E-7343-4612-5431-8A4999D0B8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5913" y="352043"/>
            <a:ext cx="1418091" cy="6863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62D57244-3603-8292-3B6F-53648D17946E}"/>
              </a:ext>
            </a:extLst>
          </p:cNvPr>
          <p:cNvSpPr txBox="1"/>
          <p:nvPr/>
        </p:nvSpPr>
        <p:spPr>
          <a:xfrm>
            <a:off x="-3224" y="243969"/>
            <a:ext cx="677656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>
                <a:solidFill>
                  <a:srgbClr val="4D1A84"/>
                </a:solidFill>
              </a:rPr>
              <a:t>РЕГИОНАЛЬНОЕ</a:t>
            </a:r>
            <a:br>
              <a:rPr lang="ru-RU" sz="3200" b="1" dirty="0">
                <a:solidFill>
                  <a:srgbClr val="4D1A84"/>
                </a:solidFill>
              </a:rPr>
            </a:br>
            <a:r>
              <a:rPr lang="ru-RU" sz="3200" b="1" dirty="0">
                <a:solidFill>
                  <a:srgbClr val="4D1A84"/>
                </a:solidFill>
              </a:rPr>
              <a:t>ЗАКОНОДАТЕЛЬСТВО</a:t>
            </a:r>
            <a:endParaRPr lang="ru-RU" sz="3200" dirty="0">
              <a:solidFill>
                <a:srgbClr val="4D1A84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D909349-D151-831E-7285-E95E5EF813C0}"/>
              </a:ext>
            </a:extLst>
          </p:cNvPr>
          <p:cNvSpPr txBox="1"/>
          <p:nvPr/>
        </p:nvSpPr>
        <p:spPr>
          <a:xfrm>
            <a:off x="453044" y="1835794"/>
            <a:ext cx="7577051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rgbClr val="4D1A84"/>
                </a:solidFill>
              </a:rPr>
              <a:t>Распоряжение правительства Челябинской области</a:t>
            </a:r>
            <a:br>
              <a:rPr lang="ru-RU" sz="2400" b="1" dirty="0">
                <a:solidFill>
                  <a:srgbClr val="4D1A84"/>
                </a:solidFill>
              </a:rPr>
            </a:br>
            <a:r>
              <a:rPr lang="ru-RU" sz="2400" b="1" dirty="0">
                <a:solidFill>
                  <a:srgbClr val="4D1A84"/>
                </a:solidFill>
              </a:rPr>
              <a:t>от 30.09.2024 № 1034-рп</a:t>
            </a:r>
            <a:br>
              <a:rPr lang="ru-RU" sz="2400" b="1" dirty="0">
                <a:solidFill>
                  <a:srgbClr val="4D1A84"/>
                </a:solidFill>
              </a:rPr>
            </a:br>
            <a:r>
              <a:rPr lang="ru-RU" sz="2400" b="1" dirty="0">
                <a:solidFill>
                  <a:srgbClr val="4D1A84"/>
                </a:solidFill>
              </a:rPr>
              <a:t>«О формировании механизма обратной связи</a:t>
            </a:r>
            <a:br>
              <a:rPr lang="ru-RU" sz="2400" b="1" dirty="0">
                <a:solidFill>
                  <a:srgbClr val="4D1A84"/>
                </a:solidFill>
              </a:rPr>
            </a:br>
            <a:r>
              <a:rPr lang="ru-RU" sz="2400" b="1" dirty="0">
                <a:solidFill>
                  <a:srgbClr val="4D1A84"/>
                </a:solidFill>
              </a:rPr>
              <a:t>с субъектами инвестиционной и предпринимательской деятельности</a:t>
            </a:r>
            <a:br>
              <a:rPr lang="ru-RU" sz="2400" b="1" dirty="0">
                <a:solidFill>
                  <a:srgbClr val="4D1A84"/>
                </a:solidFill>
              </a:rPr>
            </a:br>
            <a:r>
              <a:rPr lang="ru-RU" sz="2400" b="1" dirty="0">
                <a:solidFill>
                  <a:srgbClr val="4D1A84"/>
                </a:solidFill>
              </a:rPr>
              <a:t>в Челябинской области в рамках реализации системы поддержки новых инвестиционных проектов</a:t>
            </a:r>
            <a:br>
              <a:rPr lang="ru-RU" sz="2400" b="1" dirty="0">
                <a:solidFill>
                  <a:srgbClr val="4D1A84"/>
                </a:solidFill>
              </a:rPr>
            </a:br>
            <a:r>
              <a:rPr lang="ru-RU" sz="2400" b="1" dirty="0">
                <a:solidFill>
                  <a:srgbClr val="4D1A84"/>
                </a:solidFill>
              </a:rPr>
              <a:t>(«Региональный инвестиционный стандарт»)»</a:t>
            </a:r>
          </a:p>
        </p:txBody>
      </p:sp>
      <p:pic>
        <p:nvPicPr>
          <p:cNvPr id="27" name="Рисунок 26">
            <a:extLst>
              <a:ext uri="{FF2B5EF4-FFF2-40B4-BE49-F238E27FC236}">
                <a16:creationId xmlns:a16="http://schemas.microsoft.com/office/drawing/2014/main" id="{D08485AB-57C6-C0BE-EFD8-6DF203764489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458319" y="1936330"/>
            <a:ext cx="2985339" cy="29853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79300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32A5051-9FCA-81AC-9DB0-35E26D339E0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112">
            <a:extLst>
              <a:ext uri="{FF2B5EF4-FFF2-40B4-BE49-F238E27FC236}">
                <a16:creationId xmlns:a16="http://schemas.microsoft.com/office/drawing/2014/main" id="{C6998935-0F55-7598-0F8F-647365FBE356}"/>
              </a:ext>
            </a:extLst>
          </p:cNvPr>
          <p:cNvSpPr/>
          <p:nvPr/>
        </p:nvSpPr>
        <p:spPr>
          <a:xfrm>
            <a:off x="9911528" y="530581"/>
            <a:ext cx="777200" cy="42896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113">
            <a:extLst>
              <a:ext uri="{FF2B5EF4-FFF2-40B4-BE49-F238E27FC236}">
                <a16:creationId xmlns:a16="http://schemas.microsoft.com/office/drawing/2014/main" id="{B579B79B-0602-65FB-0F77-18566880EE27}"/>
              </a:ext>
            </a:extLst>
          </p:cNvPr>
          <p:cNvSpPr/>
          <p:nvPr/>
        </p:nvSpPr>
        <p:spPr>
          <a:xfrm>
            <a:off x="10935944" y="535522"/>
            <a:ext cx="932704" cy="40708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114">
            <a:extLst>
              <a:ext uri="{FF2B5EF4-FFF2-40B4-BE49-F238E27FC236}">
                <a16:creationId xmlns:a16="http://schemas.microsoft.com/office/drawing/2014/main" id="{109BA22C-B033-A126-E07A-0C675C02851A}"/>
              </a:ext>
            </a:extLst>
          </p:cNvPr>
          <p:cNvSpPr/>
          <p:nvPr/>
        </p:nvSpPr>
        <p:spPr>
          <a:xfrm>
            <a:off x="10792816" y="522817"/>
            <a:ext cx="0" cy="423545"/>
          </a:xfrm>
          <a:custGeom>
            <a:avLst/>
            <a:gdLst/>
            <a:ahLst/>
            <a:cxnLst/>
            <a:rect l="l" t="t" r="r" b="b"/>
            <a:pathLst>
              <a:path h="423544">
                <a:moveTo>
                  <a:pt x="0" y="0"/>
                </a:moveTo>
                <a:lnTo>
                  <a:pt x="0" y="422986"/>
                </a:lnTo>
              </a:path>
            </a:pathLst>
          </a:custGeom>
          <a:ln w="8127">
            <a:solidFill>
              <a:srgbClr val="4640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115">
            <a:extLst>
              <a:ext uri="{FF2B5EF4-FFF2-40B4-BE49-F238E27FC236}">
                <a16:creationId xmlns:a16="http://schemas.microsoft.com/office/drawing/2014/main" id="{80F91EC8-AD5E-7809-9840-056764139DCB}"/>
              </a:ext>
            </a:extLst>
          </p:cNvPr>
          <p:cNvSpPr/>
          <p:nvPr/>
        </p:nvSpPr>
        <p:spPr>
          <a:xfrm>
            <a:off x="9387182" y="530973"/>
            <a:ext cx="414863" cy="41485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116">
            <a:extLst>
              <a:ext uri="{FF2B5EF4-FFF2-40B4-BE49-F238E27FC236}">
                <a16:creationId xmlns:a16="http://schemas.microsoft.com/office/drawing/2014/main" id="{C3DBE8A4-D215-3422-DDB5-8D60DC7C997C}"/>
              </a:ext>
            </a:extLst>
          </p:cNvPr>
          <p:cNvSpPr/>
          <p:nvPr/>
        </p:nvSpPr>
        <p:spPr>
          <a:xfrm>
            <a:off x="6277482" y="307260"/>
            <a:ext cx="556443" cy="718911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117">
            <a:extLst>
              <a:ext uri="{FF2B5EF4-FFF2-40B4-BE49-F238E27FC236}">
                <a16:creationId xmlns:a16="http://schemas.microsoft.com/office/drawing/2014/main" id="{65E78E28-BDF1-71BF-6A1A-1F6775DD339C}"/>
              </a:ext>
            </a:extLst>
          </p:cNvPr>
          <p:cNvSpPr/>
          <p:nvPr/>
        </p:nvSpPr>
        <p:spPr>
          <a:xfrm>
            <a:off x="8559995" y="550803"/>
            <a:ext cx="354559" cy="150014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18">
            <a:extLst>
              <a:ext uri="{FF2B5EF4-FFF2-40B4-BE49-F238E27FC236}">
                <a16:creationId xmlns:a16="http://schemas.microsoft.com/office/drawing/2014/main" id="{A04937E1-11FD-2D76-CA8D-04E68AC20E76}"/>
              </a:ext>
            </a:extLst>
          </p:cNvPr>
          <p:cNvSpPr/>
          <p:nvPr/>
        </p:nvSpPr>
        <p:spPr>
          <a:xfrm>
            <a:off x="8292981" y="673979"/>
            <a:ext cx="103505" cy="158750"/>
          </a:xfrm>
          <a:custGeom>
            <a:avLst/>
            <a:gdLst/>
            <a:ahLst/>
            <a:cxnLst/>
            <a:rect l="l" t="t" r="r" b="b"/>
            <a:pathLst>
              <a:path w="103504" h="158750">
                <a:moveTo>
                  <a:pt x="83578" y="0"/>
                </a:moveTo>
                <a:lnTo>
                  <a:pt x="49263" y="12534"/>
                </a:lnTo>
                <a:lnTo>
                  <a:pt x="42671" y="14300"/>
                </a:lnTo>
                <a:lnTo>
                  <a:pt x="9205" y="44653"/>
                </a:lnTo>
                <a:lnTo>
                  <a:pt x="0" y="96786"/>
                </a:lnTo>
                <a:lnTo>
                  <a:pt x="868" y="110353"/>
                </a:lnTo>
                <a:lnTo>
                  <a:pt x="21784" y="149089"/>
                </a:lnTo>
                <a:lnTo>
                  <a:pt x="52349" y="158369"/>
                </a:lnTo>
                <a:lnTo>
                  <a:pt x="62939" y="157458"/>
                </a:lnTo>
                <a:lnTo>
                  <a:pt x="72582" y="154712"/>
                </a:lnTo>
                <a:lnTo>
                  <a:pt x="81236" y="150112"/>
                </a:lnTo>
                <a:lnTo>
                  <a:pt x="88861" y="143637"/>
                </a:lnTo>
                <a:lnTo>
                  <a:pt x="90263" y="141871"/>
                </a:lnTo>
                <a:lnTo>
                  <a:pt x="51904" y="141871"/>
                </a:lnTo>
                <a:lnTo>
                  <a:pt x="38459" y="138898"/>
                </a:lnTo>
                <a:lnTo>
                  <a:pt x="27960" y="130460"/>
                </a:lnTo>
                <a:lnTo>
                  <a:pt x="21131" y="117279"/>
                </a:lnTo>
                <a:lnTo>
                  <a:pt x="18694" y="100076"/>
                </a:lnTo>
                <a:lnTo>
                  <a:pt x="20231" y="93256"/>
                </a:lnTo>
                <a:lnTo>
                  <a:pt x="24193" y="87325"/>
                </a:lnTo>
                <a:lnTo>
                  <a:pt x="31427" y="81381"/>
                </a:lnTo>
                <a:lnTo>
                  <a:pt x="17589" y="81381"/>
                </a:lnTo>
                <a:lnTo>
                  <a:pt x="32689" y="40463"/>
                </a:lnTo>
                <a:lnTo>
                  <a:pt x="69062" y="27051"/>
                </a:lnTo>
                <a:lnTo>
                  <a:pt x="75222" y="25514"/>
                </a:lnTo>
                <a:lnTo>
                  <a:pt x="85343" y="21996"/>
                </a:lnTo>
                <a:lnTo>
                  <a:pt x="89522" y="18694"/>
                </a:lnTo>
                <a:lnTo>
                  <a:pt x="93040" y="13855"/>
                </a:lnTo>
                <a:lnTo>
                  <a:pt x="83578" y="0"/>
                </a:lnTo>
                <a:close/>
              </a:path>
              <a:path w="103504" h="158750">
                <a:moveTo>
                  <a:pt x="92559" y="74790"/>
                </a:moveTo>
                <a:lnTo>
                  <a:pt x="52781" y="74790"/>
                </a:lnTo>
                <a:lnTo>
                  <a:pt x="66174" y="77232"/>
                </a:lnTo>
                <a:lnTo>
                  <a:pt x="76123" y="84105"/>
                </a:lnTo>
                <a:lnTo>
                  <a:pt x="82320" y="94732"/>
                </a:lnTo>
                <a:lnTo>
                  <a:pt x="84454" y="108432"/>
                </a:lnTo>
                <a:lnTo>
                  <a:pt x="83878" y="115240"/>
                </a:lnTo>
                <a:lnTo>
                  <a:pt x="61366" y="141871"/>
                </a:lnTo>
                <a:lnTo>
                  <a:pt x="90263" y="141871"/>
                </a:lnTo>
                <a:lnTo>
                  <a:pt x="95082" y="135800"/>
                </a:lnTo>
                <a:lnTo>
                  <a:pt x="99567" y="127122"/>
                </a:lnTo>
                <a:lnTo>
                  <a:pt x="102256" y="117742"/>
                </a:lnTo>
                <a:lnTo>
                  <a:pt x="103162" y="107556"/>
                </a:lnTo>
                <a:lnTo>
                  <a:pt x="99938" y="87241"/>
                </a:lnTo>
                <a:lnTo>
                  <a:pt x="92559" y="74790"/>
                </a:lnTo>
                <a:close/>
              </a:path>
              <a:path w="103504" h="158750">
                <a:moveTo>
                  <a:pt x="57188" y="58293"/>
                </a:moveTo>
                <a:lnTo>
                  <a:pt x="44910" y="59952"/>
                </a:lnTo>
                <a:lnTo>
                  <a:pt x="33729" y="64641"/>
                </a:lnTo>
                <a:lnTo>
                  <a:pt x="24489" y="71928"/>
                </a:lnTo>
                <a:lnTo>
                  <a:pt x="18033" y="81381"/>
                </a:lnTo>
                <a:lnTo>
                  <a:pt x="31427" y="81381"/>
                </a:lnTo>
                <a:lnTo>
                  <a:pt x="36512" y="77203"/>
                </a:lnTo>
                <a:lnTo>
                  <a:pt x="43992" y="74790"/>
                </a:lnTo>
                <a:lnTo>
                  <a:pt x="92559" y="74790"/>
                </a:lnTo>
                <a:lnTo>
                  <a:pt x="90733" y="71708"/>
                </a:lnTo>
                <a:lnTo>
                  <a:pt x="76249" y="61784"/>
                </a:lnTo>
                <a:lnTo>
                  <a:pt x="57188" y="58293"/>
                </a:lnTo>
                <a:close/>
              </a:path>
            </a:pathLst>
          </a:custGeom>
          <a:solidFill>
            <a:srgbClr val="0C30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9">
            <a:extLst>
              <a:ext uri="{FF2B5EF4-FFF2-40B4-BE49-F238E27FC236}">
                <a16:creationId xmlns:a16="http://schemas.microsoft.com/office/drawing/2014/main" id="{CE3659A1-91E5-E6CC-F27A-EDEE1AEAE916}"/>
              </a:ext>
            </a:extLst>
          </p:cNvPr>
          <p:cNvSpPr/>
          <p:nvPr/>
        </p:nvSpPr>
        <p:spPr>
          <a:xfrm>
            <a:off x="8411964" y="731164"/>
            <a:ext cx="92710" cy="99060"/>
          </a:xfrm>
          <a:custGeom>
            <a:avLst/>
            <a:gdLst/>
            <a:ahLst/>
            <a:cxnLst/>
            <a:rect l="l" t="t" r="r" b="b"/>
            <a:pathLst>
              <a:path w="92710" h="99059">
                <a:moveTo>
                  <a:pt x="17602" y="0"/>
                </a:moveTo>
                <a:lnTo>
                  <a:pt x="0" y="0"/>
                </a:lnTo>
                <a:lnTo>
                  <a:pt x="0" y="98983"/>
                </a:lnTo>
                <a:lnTo>
                  <a:pt x="17602" y="98983"/>
                </a:lnTo>
                <a:lnTo>
                  <a:pt x="37236" y="73685"/>
                </a:lnTo>
                <a:lnTo>
                  <a:pt x="17602" y="73685"/>
                </a:lnTo>
                <a:lnTo>
                  <a:pt x="17602" y="0"/>
                </a:lnTo>
                <a:close/>
              </a:path>
              <a:path w="92710" h="99059">
                <a:moveTo>
                  <a:pt x="92392" y="25298"/>
                </a:moveTo>
                <a:lnTo>
                  <a:pt x="74790" y="25298"/>
                </a:lnTo>
                <a:lnTo>
                  <a:pt x="74790" y="98983"/>
                </a:lnTo>
                <a:lnTo>
                  <a:pt x="92392" y="98983"/>
                </a:lnTo>
                <a:lnTo>
                  <a:pt x="92392" y="25298"/>
                </a:lnTo>
                <a:close/>
              </a:path>
              <a:path w="92710" h="99059">
                <a:moveTo>
                  <a:pt x="92392" y="0"/>
                </a:moveTo>
                <a:lnTo>
                  <a:pt x="74790" y="0"/>
                </a:lnTo>
                <a:lnTo>
                  <a:pt x="17602" y="73685"/>
                </a:lnTo>
                <a:lnTo>
                  <a:pt x="37236" y="73685"/>
                </a:lnTo>
                <a:lnTo>
                  <a:pt x="74790" y="25298"/>
                </a:lnTo>
                <a:lnTo>
                  <a:pt x="92392" y="25298"/>
                </a:lnTo>
                <a:lnTo>
                  <a:pt x="92392" y="0"/>
                </a:lnTo>
                <a:close/>
              </a:path>
            </a:pathLst>
          </a:custGeom>
          <a:solidFill>
            <a:srgbClr val="0C30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0">
            <a:extLst>
              <a:ext uri="{FF2B5EF4-FFF2-40B4-BE49-F238E27FC236}">
                <a16:creationId xmlns:a16="http://schemas.microsoft.com/office/drawing/2014/main" id="{9779A5B0-31AA-E144-B815-CF6C8B9BB6A7}"/>
              </a:ext>
            </a:extLst>
          </p:cNvPr>
          <p:cNvSpPr/>
          <p:nvPr/>
        </p:nvSpPr>
        <p:spPr>
          <a:xfrm>
            <a:off x="8518645" y="728965"/>
            <a:ext cx="83185" cy="103505"/>
          </a:xfrm>
          <a:custGeom>
            <a:avLst/>
            <a:gdLst/>
            <a:ahLst/>
            <a:cxnLst/>
            <a:rect l="l" t="t" r="r" b="b"/>
            <a:pathLst>
              <a:path w="83185" h="103505">
                <a:moveTo>
                  <a:pt x="9016" y="76771"/>
                </a:moveTo>
                <a:lnTo>
                  <a:pt x="0" y="89966"/>
                </a:lnTo>
                <a:lnTo>
                  <a:pt x="3301" y="93700"/>
                </a:lnTo>
                <a:lnTo>
                  <a:pt x="9016" y="97002"/>
                </a:lnTo>
                <a:lnTo>
                  <a:pt x="17157" y="99644"/>
                </a:lnTo>
                <a:lnTo>
                  <a:pt x="25298" y="102057"/>
                </a:lnTo>
                <a:lnTo>
                  <a:pt x="33210" y="103378"/>
                </a:lnTo>
                <a:lnTo>
                  <a:pt x="40919" y="103378"/>
                </a:lnTo>
                <a:lnTo>
                  <a:pt x="57968" y="101306"/>
                </a:lnTo>
                <a:lnTo>
                  <a:pt x="71245" y="95380"/>
                </a:lnTo>
                <a:lnTo>
                  <a:pt x="78468" y="87541"/>
                </a:lnTo>
                <a:lnTo>
                  <a:pt x="38277" y="87541"/>
                </a:lnTo>
                <a:lnTo>
                  <a:pt x="31016" y="86754"/>
                </a:lnTo>
                <a:lnTo>
                  <a:pt x="23237" y="84547"/>
                </a:lnTo>
                <a:lnTo>
                  <a:pt x="15664" y="81143"/>
                </a:lnTo>
                <a:lnTo>
                  <a:pt x="9016" y="76771"/>
                </a:lnTo>
                <a:close/>
              </a:path>
              <a:path w="83185" h="103505">
                <a:moveTo>
                  <a:pt x="77235" y="15836"/>
                </a:moveTo>
                <a:lnTo>
                  <a:pt x="39814" y="15836"/>
                </a:lnTo>
                <a:lnTo>
                  <a:pt x="48590" y="16833"/>
                </a:lnTo>
                <a:lnTo>
                  <a:pt x="55241" y="19686"/>
                </a:lnTo>
                <a:lnTo>
                  <a:pt x="59459" y="24189"/>
                </a:lnTo>
                <a:lnTo>
                  <a:pt x="60934" y="30137"/>
                </a:lnTo>
                <a:lnTo>
                  <a:pt x="60934" y="38061"/>
                </a:lnTo>
                <a:lnTo>
                  <a:pt x="53670" y="44208"/>
                </a:lnTo>
                <a:lnTo>
                  <a:pt x="28155" y="44208"/>
                </a:lnTo>
                <a:lnTo>
                  <a:pt x="28155" y="58508"/>
                </a:lnTo>
                <a:lnTo>
                  <a:pt x="56972" y="58508"/>
                </a:lnTo>
                <a:lnTo>
                  <a:pt x="64223" y="63131"/>
                </a:lnTo>
                <a:lnTo>
                  <a:pt x="64223" y="71272"/>
                </a:lnTo>
                <a:lnTo>
                  <a:pt x="62304" y="77897"/>
                </a:lnTo>
                <a:lnTo>
                  <a:pt x="56942" y="83035"/>
                </a:lnTo>
                <a:lnTo>
                  <a:pt x="48734" y="86360"/>
                </a:lnTo>
                <a:lnTo>
                  <a:pt x="38277" y="87541"/>
                </a:lnTo>
                <a:lnTo>
                  <a:pt x="78468" y="87541"/>
                </a:lnTo>
                <a:lnTo>
                  <a:pt x="79861" y="86029"/>
                </a:lnTo>
                <a:lnTo>
                  <a:pt x="82930" y="73685"/>
                </a:lnTo>
                <a:lnTo>
                  <a:pt x="81556" y="65159"/>
                </a:lnTo>
                <a:lnTo>
                  <a:pt x="77541" y="58073"/>
                </a:lnTo>
                <a:lnTo>
                  <a:pt x="71052" y="52964"/>
                </a:lnTo>
                <a:lnTo>
                  <a:pt x="62255" y="50368"/>
                </a:lnTo>
                <a:lnTo>
                  <a:pt x="62255" y="49936"/>
                </a:lnTo>
                <a:lnTo>
                  <a:pt x="69883" y="46139"/>
                </a:lnTo>
                <a:lnTo>
                  <a:pt x="75309" y="41001"/>
                </a:lnTo>
                <a:lnTo>
                  <a:pt x="78552" y="34502"/>
                </a:lnTo>
                <a:lnTo>
                  <a:pt x="79629" y="26619"/>
                </a:lnTo>
                <a:lnTo>
                  <a:pt x="77235" y="15836"/>
                </a:lnTo>
                <a:close/>
              </a:path>
              <a:path w="83185" h="103505">
                <a:moveTo>
                  <a:pt x="42456" y="0"/>
                </a:moveTo>
                <a:lnTo>
                  <a:pt x="30769" y="918"/>
                </a:lnTo>
                <a:lnTo>
                  <a:pt x="19907" y="3549"/>
                </a:lnTo>
                <a:lnTo>
                  <a:pt x="10530" y="7704"/>
                </a:lnTo>
                <a:lnTo>
                  <a:pt x="3301" y="13195"/>
                </a:lnTo>
                <a:lnTo>
                  <a:pt x="10121" y="26835"/>
                </a:lnTo>
                <a:lnTo>
                  <a:pt x="17172" y="22057"/>
                </a:lnTo>
                <a:lnTo>
                  <a:pt x="24472" y="18616"/>
                </a:lnTo>
                <a:lnTo>
                  <a:pt x="32021" y="16535"/>
                </a:lnTo>
                <a:lnTo>
                  <a:pt x="39814" y="15836"/>
                </a:lnTo>
                <a:lnTo>
                  <a:pt x="77235" y="15836"/>
                </a:lnTo>
                <a:lnTo>
                  <a:pt x="77160" y="15500"/>
                </a:lnTo>
                <a:lnTo>
                  <a:pt x="69948" y="7123"/>
                </a:lnTo>
                <a:lnTo>
                  <a:pt x="58283" y="1839"/>
                </a:lnTo>
                <a:lnTo>
                  <a:pt x="42456" y="0"/>
                </a:lnTo>
                <a:close/>
              </a:path>
            </a:pathLst>
          </a:custGeom>
          <a:solidFill>
            <a:srgbClr val="0C30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21">
            <a:extLst>
              <a:ext uri="{FF2B5EF4-FFF2-40B4-BE49-F238E27FC236}">
                <a16:creationId xmlns:a16="http://schemas.microsoft.com/office/drawing/2014/main" id="{2EDAED9C-BF88-EF1A-0D3D-8862A452DFD9}"/>
              </a:ext>
            </a:extLst>
          </p:cNvPr>
          <p:cNvSpPr/>
          <p:nvPr/>
        </p:nvSpPr>
        <p:spPr>
          <a:xfrm>
            <a:off x="8618950" y="788238"/>
            <a:ext cx="17780" cy="41910"/>
          </a:xfrm>
          <a:custGeom>
            <a:avLst/>
            <a:gdLst/>
            <a:ahLst/>
            <a:cxnLst/>
            <a:rect l="l" t="t" r="r" b="b"/>
            <a:pathLst>
              <a:path w="17779" h="41909">
                <a:moveTo>
                  <a:pt x="0" y="41909"/>
                </a:moveTo>
                <a:lnTo>
                  <a:pt x="17589" y="41909"/>
                </a:lnTo>
                <a:lnTo>
                  <a:pt x="17589" y="0"/>
                </a:lnTo>
                <a:lnTo>
                  <a:pt x="0" y="0"/>
                </a:lnTo>
                <a:lnTo>
                  <a:pt x="0" y="41909"/>
                </a:lnTo>
                <a:close/>
              </a:path>
            </a:pathLst>
          </a:custGeom>
          <a:solidFill>
            <a:srgbClr val="0C30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22">
            <a:extLst>
              <a:ext uri="{FF2B5EF4-FFF2-40B4-BE49-F238E27FC236}">
                <a16:creationId xmlns:a16="http://schemas.microsoft.com/office/drawing/2014/main" id="{09606E8C-9436-5A24-6DDF-8F779B8E9DC4}"/>
              </a:ext>
            </a:extLst>
          </p:cNvPr>
          <p:cNvSpPr/>
          <p:nvPr/>
        </p:nvSpPr>
        <p:spPr>
          <a:xfrm>
            <a:off x="8618950" y="779983"/>
            <a:ext cx="90805" cy="0"/>
          </a:xfrm>
          <a:custGeom>
            <a:avLst/>
            <a:gdLst/>
            <a:ahLst/>
            <a:cxnLst/>
            <a:rect l="l" t="t" r="r" b="b"/>
            <a:pathLst>
              <a:path w="90804">
                <a:moveTo>
                  <a:pt x="0" y="0"/>
                </a:moveTo>
                <a:lnTo>
                  <a:pt x="90182" y="0"/>
                </a:lnTo>
              </a:path>
            </a:pathLst>
          </a:custGeom>
          <a:ln w="16510">
            <a:solidFill>
              <a:srgbClr val="0C304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23">
            <a:extLst>
              <a:ext uri="{FF2B5EF4-FFF2-40B4-BE49-F238E27FC236}">
                <a16:creationId xmlns:a16="http://schemas.microsoft.com/office/drawing/2014/main" id="{33DDE077-FE88-C17A-0373-0A0D13820496}"/>
              </a:ext>
            </a:extLst>
          </p:cNvPr>
          <p:cNvSpPr/>
          <p:nvPr/>
        </p:nvSpPr>
        <p:spPr>
          <a:xfrm>
            <a:off x="8618950" y="731088"/>
            <a:ext cx="17780" cy="40640"/>
          </a:xfrm>
          <a:custGeom>
            <a:avLst/>
            <a:gdLst/>
            <a:ahLst/>
            <a:cxnLst/>
            <a:rect l="l" t="t" r="r" b="b"/>
            <a:pathLst>
              <a:path w="17779" h="40640">
                <a:moveTo>
                  <a:pt x="0" y="40639"/>
                </a:moveTo>
                <a:lnTo>
                  <a:pt x="17589" y="40639"/>
                </a:lnTo>
                <a:lnTo>
                  <a:pt x="17589" y="0"/>
                </a:lnTo>
                <a:lnTo>
                  <a:pt x="0" y="0"/>
                </a:lnTo>
                <a:lnTo>
                  <a:pt x="0" y="40639"/>
                </a:lnTo>
                <a:close/>
              </a:path>
            </a:pathLst>
          </a:custGeom>
          <a:solidFill>
            <a:srgbClr val="0C30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24">
            <a:extLst>
              <a:ext uri="{FF2B5EF4-FFF2-40B4-BE49-F238E27FC236}">
                <a16:creationId xmlns:a16="http://schemas.microsoft.com/office/drawing/2014/main" id="{9F15C919-18E6-D7B7-775E-FD0106F89C7A}"/>
              </a:ext>
            </a:extLst>
          </p:cNvPr>
          <p:cNvSpPr/>
          <p:nvPr/>
        </p:nvSpPr>
        <p:spPr>
          <a:xfrm>
            <a:off x="8691530" y="788352"/>
            <a:ext cx="17780" cy="41910"/>
          </a:xfrm>
          <a:custGeom>
            <a:avLst/>
            <a:gdLst/>
            <a:ahLst/>
            <a:cxnLst/>
            <a:rect l="l" t="t" r="r" b="b"/>
            <a:pathLst>
              <a:path w="17779" h="41909">
                <a:moveTo>
                  <a:pt x="17602" y="0"/>
                </a:moveTo>
                <a:lnTo>
                  <a:pt x="0" y="0"/>
                </a:lnTo>
                <a:lnTo>
                  <a:pt x="0" y="41795"/>
                </a:lnTo>
                <a:lnTo>
                  <a:pt x="17602" y="41795"/>
                </a:lnTo>
                <a:lnTo>
                  <a:pt x="17602" y="0"/>
                </a:lnTo>
                <a:close/>
              </a:path>
            </a:pathLst>
          </a:custGeom>
          <a:solidFill>
            <a:srgbClr val="0C30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25">
            <a:extLst>
              <a:ext uri="{FF2B5EF4-FFF2-40B4-BE49-F238E27FC236}">
                <a16:creationId xmlns:a16="http://schemas.microsoft.com/office/drawing/2014/main" id="{2950A5F3-7559-FDD7-6870-E5133DABDAC3}"/>
              </a:ext>
            </a:extLst>
          </p:cNvPr>
          <p:cNvSpPr/>
          <p:nvPr/>
        </p:nvSpPr>
        <p:spPr>
          <a:xfrm>
            <a:off x="8691530" y="731164"/>
            <a:ext cx="17780" cy="41275"/>
          </a:xfrm>
          <a:custGeom>
            <a:avLst/>
            <a:gdLst/>
            <a:ahLst/>
            <a:cxnLst/>
            <a:rect l="l" t="t" r="r" b="b"/>
            <a:pathLst>
              <a:path w="17779" h="41275">
                <a:moveTo>
                  <a:pt x="17602" y="0"/>
                </a:moveTo>
                <a:lnTo>
                  <a:pt x="0" y="0"/>
                </a:lnTo>
                <a:lnTo>
                  <a:pt x="0" y="40690"/>
                </a:lnTo>
                <a:lnTo>
                  <a:pt x="17602" y="40690"/>
                </a:lnTo>
                <a:lnTo>
                  <a:pt x="17602" y="0"/>
                </a:lnTo>
                <a:close/>
              </a:path>
            </a:pathLst>
          </a:custGeom>
          <a:solidFill>
            <a:srgbClr val="0C30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26">
            <a:extLst>
              <a:ext uri="{FF2B5EF4-FFF2-40B4-BE49-F238E27FC236}">
                <a16:creationId xmlns:a16="http://schemas.microsoft.com/office/drawing/2014/main" id="{0319895B-9DF1-26A5-0F34-D03A59E44498}"/>
              </a:ext>
            </a:extLst>
          </p:cNvPr>
          <p:cNvSpPr/>
          <p:nvPr/>
        </p:nvSpPr>
        <p:spPr>
          <a:xfrm>
            <a:off x="8724961" y="728971"/>
            <a:ext cx="97155" cy="103505"/>
          </a:xfrm>
          <a:custGeom>
            <a:avLst/>
            <a:gdLst/>
            <a:ahLst/>
            <a:cxnLst/>
            <a:rect l="l" t="t" r="r" b="b"/>
            <a:pathLst>
              <a:path w="97154" h="103505">
                <a:moveTo>
                  <a:pt x="51028" y="0"/>
                </a:moveTo>
                <a:lnTo>
                  <a:pt x="13639" y="14731"/>
                </a:lnTo>
                <a:lnTo>
                  <a:pt x="0" y="51688"/>
                </a:lnTo>
                <a:lnTo>
                  <a:pt x="907" y="62820"/>
                </a:lnTo>
                <a:lnTo>
                  <a:pt x="22355" y="95485"/>
                </a:lnTo>
                <a:lnTo>
                  <a:pt x="53009" y="103377"/>
                </a:lnTo>
                <a:lnTo>
                  <a:pt x="63890" y="102555"/>
                </a:lnTo>
                <a:lnTo>
                  <a:pt x="73739" y="100102"/>
                </a:lnTo>
                <a:lnTo>
                  <a:pt x="82517" y="96043"/>
                </a:lnTo>
                <a:lnTo>
                  <a:pt x="90182" y="90398"/>
                </a:lnTo>
                <a:lnTo>
                  <a:pt x="88786" y="86880"/>
                </a:lnTo>
                <a:lnTo>
                  <a:pt x="54330" y="86880"/>
                </a:lnTo>
                <a:lnTo>
                  <a:pt x="40894" y="84839"/>
                </a:lnTo>
                <a:lnTo>
                  <a:pt x="30302" y="78963"/>
                </a:lnTo>
                <a:lnTo>
                  <a:pt x="23090" y="69623"/>
                </a:lnTo>
                <a:lnTo>
                  <a:pt x="19799" y="57188"/>
                </a:lnTo>
                <a:lnTo>
                  <a:pt x="95897" y="57188"/>
                </a:lnTo>
                <a:lnTo>
                  <a:pt x="96558" y="53886"/>
                </a:lnTo>
                <a:lnTo>
                  <a:pt x="97002" y="49923"/>
                </a:lnTo>
                <a:lnTo>
                  <a:pt x="97002" y="45300"/>
                </a:lnTo>
                <a:lnTo>
                  <a:pt x="96794" y="42887"/>
                </a:lnTo>
                <a:lnTo>
                  <a:pt x="18694" y="42887"/>
                </a:lnTo>
                <a:lnTo>
                  <a:pt x="21970" y="32174"/>
                </a:lnTo>
                <a:lnTo>
                  <a:pt x="28565" y="23834"/>
                </a:lnTo>
                <a:lnTo>
                  <a:pt x="38089" y="18424"/>
                </a:lnTo>
                <a:lnTo>
                  <a:pt x="50152" y="16497"/>
                </a:lnTo>
                <a:lnTo>
                  <a:pt x="87024" y="16497"/>
                </a:lnTo>
                <a:lnTo>
                  <a:pt x="83807" y="12750"/>
                </a:lnTo>
                <a:lnTo>
                  <a:pt x="76797" y="7141"/>
                </a:lnTo>
                <a:lnTo>
                  <a:pt x="68984" y="3160"/>
                </a:lnTo>
                <a:lnTo>
                  <a:pt x="60388" y="786"/>
                </a:lnTo>
                <a:lnTo>
                  <a:pt x="51028" y="0"/>
                </a:lnTo>
                <a:close/>
              </a:path>
              <a:path w="97154" h="103505">
                <a:moveTo>
                  <a:pt x="84683" y="76542"/>
                </a:moveTo>
                <a:lnTo>
                  <a:pt x="78706" y="81035"/>
                </a:lnTo>
                <a:lnTo>
                  <a:pt x="71654" y="84269"/>
                </a:lnTo>
                <a:lnTo>
                  <a:pt x="63529" y="86224"/>
                </a:lnTo>
                <a:lnTo>
                  <a:pt x="54330" y="86880"/>
                </a:lnTo>
                <a:lnTo>
                  <a:pt x="88786" y="86880"/>
                </a:lnTo>
                <a:lnTo>
                  <a:pt x="84683" y="76542"/>
                </a:lnTo>
                <a:close/>
              </a:path>
              <a:path w="97154" h="103505">
                <a:moveTo>
                  <a:pt x="87024" y="16497"/>
                </a:moveTo>
                <a:lnTo>
                  <a:pt x="50152" y="16497"/>
                </a:lnTo>
                <a:lnTo>
                  <a:pt x="61637" y="18300"/>
                </a:lnTo>
                <a:lnTo>
                  <a:pt x="70465" y="23506"/>
                </a:lnTo>
                <a:lnTo>
                  <a:pt x="76284" y="31804"/>
                </a:lnTo>
                <a:lnTo>
                  <a:pt x="78739" y="42887"/>
                </a:lnTo>
                <a:lnTo>
                  <a:pt x="96794" y="42887"/>
                </a:lnTo>
                <a:lnTo>
                  <a:pt x="96178" y="35732"/>
                </a:lnTo>
                <a:lnTo>
                  <a:pt x="93705" y="27130"/>
                </a:lnTo>
                <a:lnTo>
                  <a:pt x="89582" y="19476"/>
                </a:lnTo>
                <a:lnTo>
                  <a:pt x="87024" y="16497"/>
                </a:lnTo>
                <a:close/>
              </a:path>
            </a:pathLst>
          </a:custGeom>
          <a:solidFill>
            <a:srgbClr val="0C30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27">
            <a:extLst>
              <a:ext uri="{FF2B5EF4-FFF2-40B4-BE49-F238E27FC236}">
                <a16:creationId xmlns:a16="http://schemas.microsoft.com/office/drawing/2014/main" id="{794F5D99-19F6-D2A6-90F8-927DEC87DBF6}"/>
              </a:ext>
            </a:extLst>
          </p:cNvPr>
          <p:cNvSpPr/>
          <p:nvPr/>
        </p:nvSpPr>
        <p:spPr>
          <a:xfrm>
            <a:off x="8828562" y="728970"/>
            <a:ext cx="91440" cy="103505"/>
          </a:xfrm>
          <a:custGeom>
            <a:avLst/>
            <a:gdLst/>
            <a:ahLst/>
            <a:cxnLst/>
            <a:rect l="l" t="t" r="r" b="b"/>
            <a:pathLst>
              <a:path w="91439" h="103505">
                <a:moveTo>
                  <a:pt x="50152" y="0"/>
                </a:moveTo>
                <a:lnTo>
                  <a:pt x="14300" y="14960"/>
                </a:lnTo>
                <a:lnTo>
                  <a:pt x="0" y="51689"/>
                </a:lnTo>
                <a:lnTo>
                  <a:pt x="907" y="62826"/>
                </a:lnTo>
                <a:lnTo>
                  <a:pt x="22477" y="95491"/>
                </a:lnTo>
                <a:lnTo>
                  <a:pt x="53009" y="103378"/>
                </a:lnTo>
                <a:lnTo>
                  <a:pt x="64394" y="102284"/>
                </a:lnTo>
                <a:lnTo>
                  <a:pt x="74834" y="99086"/>
                </a:lnTo>
                <a:lnTo>
                  <a:pt x="83874" y="93910"/>
                </a:lnTo>
                <a:lnTo>
                  <a:pt x="91059" y="86880"/>
                </a:lnTo>
                <a:lnTo>
                  <a:pt x="54330" y="86880"/>
                </a:lnTo>
                <a:lnTo>
                  <a:pt x="47031" y="86265"/>
                </a:lnTo>
                <a:lnTo>
                  <a:pt x="19316" y="59231"/>
                </a:lnTo>
                <a:lnTo>
                  <a:pt x="18694" y="51689"/>
                </a:lnTo>
                <a:lnTo>
                  <a:pt x="19313" y="44428"/>
                </a:lnTo>
                <a:lnTo>
                  <a:pt x="45882" y="17119"/>
                </a:lnTo>
                <a:lnTo>
                  <a:pt x="52565" y="16497"/>
                </a:lnTo>
                <a:lnTo>
                  <a:pt x="87010" y="16497"/>
                </a:lnTo>
                <a:lnTo>
                  <a:pt x="89077" y="12979"/>
                </a:lnTo>
                <a:lnTo>
                  <a:pt x="81822" y="7329"/>
                </a:lnTo>
                <a:lnTo>
                  <a:pt x="72915" y="3270"/>
                </a:lnTo>
                <a:lnTo>
                  <a:pt x="62358" y="820"/>
                </a:lnTo>
                <a:lnTo>
                  <a:pt x="50152" y="0"/>
                </a:lnTo>
                <a:close/>
              </a:path>
              <a:path w="91439" h="103505">
                <a:moveTo>
                  <a:pt x="82702" y="74129"/>
                </a:moveTo>
                <a:lnTo>
                  <a:pt x="76720" y="79738"/>
                </a:lnTo>
                <a:lnTo>
                  <a:pt x="69997" y="83719"/>
                </a:lnTo>
                <a:lnTo>
                  <a:pt x="62533" y="86093"/>
                </a:lnTo>
                <a:lnTo>
                  <a:pt x="54330" y="86880"/>
                </a:lnTo>
                <a:lnTo>
                  <a:pt x="91059" y="86880"/>
                </a:lnTo>
                <a:lnTo>
                  <a:pt x="82702" y="74129"/>
                </a:lnTo>
                <a:close/>
              </a:path>
              <a:path w="91439" h="103505">
                <a:moveTo>
                  <a:pt x="87010" y="16497"/>
                </a:moveTo>
                <a:lnTo>
                  <a:pt x="52565" y="16497"/>
                </a:lnTo>
                <a:lnTo>
                  <a:pt x="60775" y="17153"/>
                </a:lnTo>
                <a:lnTo>
                  <a:pt x="68241" y="19108"/>
                </a:lnTo>
                <a:lnTo>
                  <a:pt x="74962" y="22342"/>
                </a:lnTo>
                <a:lnTo>
                  <a:pt x="80937" y="26835"/>
                </a:lnTo>
                <a:lnTo>
                  <a:pt x="87010" y="16497"/>
                </a:lnTo>
                <a:close/>
              </a:path>
            </a:pathLst>
          </a:custGeom>
          <a:solidFill>
            <a:srgbClr val="0C30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128">
            <a:extLst>
              <a:ext uri="{FF2B5EF4-FFF2-40B4-BE49-F238E27FC236}">
                <a16:creationId xmlns:a16="http://schemas.microsoft.com/office/drawing/2014/main" id="{1B2473A9-2F8B-95C2-9363-3E98595CB548}"/>
              </a:ext>
            </a:extLst>
          </p:cNvPr>
          <p:cNvSpPr/>
          <p:nvPr/>
        </p:nvSpPr>
        <p:spPr>
          <a:xfrm>
            <a:off x="9058828" y="828430"/>
            <a:ext cx="66675" cy="102235"/>
          </a:xfrm>
          <a:custGeom>
            <a:avLst/>
            <a:gdLst/>
            <a:ahLst/>
            <a:cxnLst/>
            <a:rect l="l" t="t" r="r" b="b"/>
            <a:pathLst>
              <a:path w="66675" h="102234">
                <a:moveTo>
                  <a:pt x="33058" y="0"/>
                </a:moveTo>
                <a:lnTo>
                  <a:pt x="0" y="33007"/>
                </a:lnTo>
                <a:lnTo>
                  <a:pt x="33045" y="102019"/>
                </a:lnTo>
                <a:lnTo>
                  <a:pt x="66103" y="33007"/>
                </a:lnTo>
                <a:lnTo>
                  <a:pt x="33058" y="0"/>
                </a:lnTo>
                <a:close/>
              </a:path>
            </a:pathLst>
          </a:custGeom>
          <a:solidFill>
            <a:srgbClr val="0C30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129">
            <a:extLst>
              <a:ext uri="{FF2B5EF4-FFF2-40B4-BE49-F238E27FC236}">
                <a16:creationId xmlns:a16="http://schemas.microsoft.com/office/drawing/2014/main" id="{7752D0B0-00E5-91A9-BB42-81BBD58A7388}"/>
              </a:ext>
            </a:extLst>
          </p:cNvPr>
          <p:cNvSpPr/>
          <p:nvPr/>
        </p:nvSpPr>
        <p:spPr>
          <a:xfrm>
            <a:off x="9068766" y="638590"/>
            <a:ext cx="46355" cy="46355"/>
          </a:xfrm>
          <a:custGeom>
            <a:avLst/>
            <a:gdLst/>
            <a:ahLst/>
            <a:cxnLst/>
            <a:rect l="l" t="t" r="r" b="b"/>
            <a:pathLst>
              <a:path w="46354" h="46355">
                <a:moveTo>
                  <a:pt x="22961" y="0"/>
                </a:moveTo>
                <a:lnTo>
                  <a:pt x="14021" y="1805"/>
                </a:lnTo>
                <a:lnTo>
                  <a:pt x="6723" y="6727"/>
                </a:lnTo>
                <a:lnTo>
                  <a:pt x="1803" y="14026"/>
                </a:lnTo>
                <a:lnTo>
                  <a:pt x="0" y="22961"/>
                </a:lnTo>
                <a:lnTo>
                  <a:pt x="1803" y="31903"/>
                </a:lnTo>
                <a:lnTo>
                  <a:pt x="6723" y="39206"/>
                </a:lnTo>
                <a:lnTo>
                  <a:pt x="14021" y="44130"/>
                </a:lnTo>
                <a:lnTo>
                  <a:pt x="22961" y="45935"/>
                </a:lnTo>
                <a:lnTo>
                  <a:pt x="31901" y="44130"/>
                </a:lnTo>
                <a:lnTo>
                  <a:pt x="39200" y="39206"/>
                </a:lnTo>
                <a:lnTo>
                  <a:pt x="44119" y="31903"/>
                </a:lnTo>
                <a:lnTo>
                  <a:pt x="45923" y="22961"/>
                </a:lnTo>
                <a:lnTo>
                  <a:pt x="44119" y="14026"/>
                </a:lnTo>
                <a:lnTo>
                  <a:pt x="39200" y="6727"/>
                </a:lnTo>
                <a:lnTo>
                  <a:pt x="31901" y="1805"/>
                </a:lnTo>
                <a:lnTo>
                  <a:pt x="22961" y="0"/>
                </a:lnTo>
                <a:close/>
              </a:path>
            </a:pathLst>
          </a:custGeom>
          <a:solidFill>
            <a:srgbClr val="0C30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130">
            <a:extLst>
              <a:ext uri="{FF2B5EF4-FFF2-40B4-BE49-F238E27FC236}">
                <a16:creationId xmlns:a16="http://schemas.microsoft.com/office/drawing/2014/main" id="{96C8F004-AA34-95D2-C434-EA6C03D6A1C4}"/>
              </a:ext>
            </a:extLst>
          </p:cNvPr>
          <p:cNvSpPr/>
          <p:nvPr/>
        </p:nvSpPr>
        <p:spPr>
          <a:xfrm>
            <a:off x="8993464" y="535522"/>
            <a:ext cx="196850" cy="295275"/>
          </a:xfrm>
          <a:custGeom>
            <a:avLst/>
            <a:gdLst/>
            <a:ahLst/>
            <a:cxnLst/>
            <a:rect l="l" t="t" r="r" b="b"/>
            <a:pathLst>
              <a:path w="196850" h="295275">
                <a:moveTo>
                  <a:pt x="98425" y="0"/>
                </a:moveTo>
                <a:lnTo>
                  <a:pt x="80093" y="10825"/>
                </a:lnTo>
                <a:lnTo>
                  <a:pt x="46588" y="36939"/>
                </a:lnTo>
                <a:lnTo>
                  <a:pt x="14394" y="76857"/>
                </a:lnTo>
                <a:lnTo>
                  <a:pt x="0" y="129095"/>
                </a:lnTo>
                <a:lnTo>
                  <a:pt x="8407" y="182916"/>
                </a:lnTo>
                <a:lnTo>
                  <a:pt x="26904" y="236945"/>
                </a:lnTo>
                <a:lnTo>
                  <a:pt x="45402" y="278594"/>
                </a:lnTo>
                <a:lnTo>
                  <a:pt x="53809" y="295274"/>
                </a:lnTo>
                <a:lnTo>
                  <a:pt x="98425" y="250583"/>
                </a:lnTo>
                <a:lnTo>
                  <a:pt x="166624" y="250583"/>
                </a:lnTo>
                <a:lnTo>
                  <a:pt x="174143" y="236342"/>
                </a:lnTo>
                <a:lnTo>
                  <a:pt x="181022" y="220433"/>
                </a:lnTo>
                <a:lnTo>
                  <a:pt x="68961" y="220433"/>
                </a:lnTo>
                <a:lnTo>
                  <a:pt x="65010" y="209178"/>
                </a:lnTo>
                <a:lnTo>
                  <a:pt x="57781" y="185791"/>
                </a:lnTo>
                <a:lnTo>
                  <a:pt x="50833" y="156636"/>
                </a:lnTo>
                <a:lnTo>
                  <a:pt x="47726" y="128079"/>
                </a:lnTo>
                <a:lnTo>
                  <a:pt x="55149" y="96752"/>
                </a:lnTo>
                <a:lnTo>
                  <a:pt x="71747" y="73529"/>
                </a:lnTo>
                <a:lnTo>
                  <a:pt x="89008" y="58760"/>
                </a:lnTo>
                <a:lnTo>
                  <a:pt x="98425" y="52793"/>
                </a:lnTo>
                <a:lnTo>
                  <a:pt x="163047" y="52793"/>
                </a:lnTo>
                <a:lnTo>
                  <a:pt x="150261" y="36939"/>
                </a:lnTo>
                <a:lnTo>
                  <a:pt x="116756" y="10825"/>
                </a:lnTo>
                <a:lnTo>
                  <a:pt x="98425" y="0"/>
                </a:lnTo>
                <a:close/>
              </a:path>
              <a:path w="196850" h="295275">
                <a:moveTo>
                  <a:pt x="166624" y="250583"/>
                </a:moveTo>
                <a:lnTo>
                  <a:pt x="98425" y="250583"/>
                </a:lnTo>
                <a:lnTo>
                  <a:pt x="143027" y="295274"/>
                </a:lnTo>
                <a:lnTo>
                  <a:pt x="166624" y="250583"/>
                </a:lnTo>
                <a:close/>
              </a:path>
              <a:path w="196850" h="295275">
                <a:moveTo>
                  <a:pt x="98425" y="190931"/>
                </a:moveTo>
                <a:lnTo>
                  <a:pt x="68961" y="220433"/>
                </a:lnTo>
                <a:lnTo>
                  <a:pt x="127876" y="220433"/>
                </a:lnTo>
                <a:lnTo>
                  <a:pt x="98425" y="190931"/>
                </a:lnTo>
                <a:close/>
              </a:path>
              <a:path w="196850" h="295275">
                <a:moveTo>
                  <a:pt x="163047" y="52793"/>
                </a:moveTo>
                <a:lnTo>
                  <a:pt x="98425" y="52793"/>
                </a:lnTo>
                <a:lnTo>
                  <a:pt x="107839" y="58760"/>
                </a:lnTo>
                <a:lnTo>
                  <a:pt x="125096" y="73529"/>
                </a:lnTo>
                <a:lnTo>
                  <a:pt x="141689" y="96752"/>
                </a:lnTo>
                <a:lnTo>
                  <a:pt x="149110" y="128079"/>
                </a:lnTo>
                <a:lnTo>
                  <a:pt x="146003" y="156636"/>
                </a:lnTo>
                <a:lnTo>
                  <a:pt x="139055" y="185791"/>
                </a:lnTo>
                <a:lnTo>
                  <a:pt x="131826" y="209178"/>
                </a:lnTo>
                <a:lnTo>
                  <a:pt x="127876" y="220433"/>
                </a:lnTo>
                <a:lnTo>
                  <a:pt x="181022" y="220433"/>
                </a:lnTo>
                <a:lnTo>
                  <a:pt x="190122" y="199388"/>
                </a:lnTo>
                <a:lnTo>
                  <a:pt x="196009" y="168832"/>
                </a:lnTo>
                <a:lnTo>
                  <a:pt x="196850" y="129095"/>
                </a:lnTo>
                <a:lnTo>
                  <a:pt x="182455" y="76857"/>
                </a:lnTo>
                <a:lnTo>
                  <a:pt x="163047" y="52793"/>
                </a:lnTo>
                <a:close/>
              </a:path>
            </a:pathLst>
          </a:custGeom>
          <a:solidFill>
            <a:srgbClr val="0C30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131">
            <a:extLst>
              <a:ext uri="{FF2B5EF4-FFF2-40B4-BE49-F238E27FC236}">
                <a16:creationId xmlns:a16="http://schemas.microsoft.com/office/drawing/2014/main" id="{B5AAFE0C-8E25-D11B-0D20-CE324348D533}"/>
              </a:ext>
            </a:extLst>
          </p:cNvPr>
          <p:cNvSpPr/>
          <p:nvPr/>
        </p:nvSpPr>
        <p:spPr>
          <a:xfrm>
            <a:off x="9156668" y="501875"/>
            <a:ext cx="67310" cy="67310"/>
          </a:xfrm>
          <a:custGeom>
            <a:avLst/>
            <a:gdLst/>
            <a:ahLst/>
            <a:cxnLst/>
            <a:rect l="l" t="t" r="r" b="b"/>
            <a:pathLst>
              <a:path w="67310" h="67309">
                <a:moveTo>
                  <a:pt x="33642" y="0"/>
                </a:moveTo>
                <a:lnTo>
                  <a:pt x="0" y="33642"/>
                </a:lnTo>
                <a:lnTo>
                  <a:pt x="33642" y="67284"/>
                </a:lnTo>
                <a:lnTo>
                  <a:pt x="67284" y="33642"/>
                </a:lnTo>
                <a:lnTo>
                  <a:pt x="33642" y="0"/>
                </a:lnTo>
                <a:close/>
              </a:path>
            </a:pathLst>
          </a:custGeom>
          <a:solidFill>
            <a:srgbClr val="0C30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132">
            <a:extLst>
              <a:ext uri="{FF2B5EF4-FFF2-40B4-BE49-F238E27FC236}">
                <a16:creationId xmlns:a16="http://schemas.microsoft.com/office/drawing/2014/main" id="{CB63D805-A1AE-F79F-1133-07713E21AD5C}"/>
              </a:ext>
            </a:extLst>
          </p:cNvPr>
          <p:cNvSpPr txBox="1"/>
          <p:nvPr/>
        </p:nvSpPr>
        <p:spPr>
          <a:xfrm>
            <a:off x="8275407" y="836131"/>
            <a:ext cx="657860" cy="10541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500" b="1" spc="10" dirty="0">
                <a:solidFill>
                  <a:srgbClr val="0C3046"/>
                </a:solidFill>
                <a:latin typeface="Circe Bold"/>
                <a:cs typeface="Circe Bold"/>
              </a:rPr>
              <a:t>Челябинская</a:t>
            </a:r>
            <a:r>
              <a:rPr sz="500" b="1" spc="-35" dirty="0">
                <a:solidFill>
                  <a:srgbClr val="0C3046"/>
                </a:solidFill>
                <a:latin typeface="Circe Bold"/>
                <a:cs typeface="Circe Bold"/>
              </a:rPr>
              <a:t> </a:t>
            </a:r>
            <a:r>
              <a:rPr sz="500" b="1" spc="5" dirty="0">
                <a:solidFill>
                  <a:srgbClr val="0C3046"/>
                </a:solidFill>
                <a:latin typeface="Circe Bold"/>
                <a:cs typeface="Circe Bold"/>
              </a:rPr>
              <a:t>область</a:t>
            </a:r>
            <a:endParaRPr sz="500">
              <a:latin typeface="Circe Bold"/>
              <a:cs typeface="Circe Bold"/>
            </a:endParaRPr>
          </a:p>
        </p:txBody>
      </p:sp>
      <p:pic>
        <p:nvPicPr>
          <p:cNvPr id="1026" name="Picture 2" descr="Изображение логотипа">
            <a:extLst>
              <a:ext uri="{FF2B5EF4-FFF2-40B4-BE49-F238E27FC236}">
                <a16:creationId xmlns:a16="http://schemas.microsoft.com/office/drawing/2014/main" id="{CD712577-0523-17BD-0D3C-C12FC53D43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5913" y="352043"/>
            <a:ext cx="1418091" cy="6863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F6EFA3DD-5871-CC12-743A-9CEA01222520}"/>
              </a:ext>
            </a:extLst>
          </p:cNvPr>
          <p:cNvSpPr txBox="1"/>
          <p:nvPr/>
        </p:nvSpPr>
        <p:spPr>
          <a:xfrm>
            <a:off x="-141697" y="221133"/>
            <a:ext cx="677656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000" b="1" dirty="0">
                <a:solidFill>
                  <a:srgbClr val="4D1A84"/>
                </a:solidFill>
              </a:rPr>
              <a:t>ЕДИНЫЙ ЦЕНТР</a:t>
            </a:r>
            <a:br>
              <a:rPr lang="ru-RU" sz="3000" b="1" dirty="0">
                <a:solidFill>
                  <a:srgbClr val="4D1A84"/>
                </a:solidFill>
              </a:rPr>
            </a:br>
            <a:r>
              <a:rPr lang="ru-RU" sz="3000" b="1" dirty="0">
                <a:solidFill>
                  <a:srgbClr val="4D1A84"/>
                </a:solidFill>
              </a:rPr>
              <a:t>ПО ОБРАБОТКЕ ОБРАЩЕНИЙ</a:t>
            </a:r>
            <a:endParaRPr lang="ru-RU" sz="3000" dirty="0">
              <a:solidFill>
                <a:srgbClr val="4D1A84"/>
              </a:solidFill>
            </a:endParaRPr>
          </a:p>
        </p:txBody>
      </p:sp>
      <p:pic>
        <p:nvPicPr>
          <p:cNvPr id="25" name="Рисунок 24">
            <a:extLst>
              <a:ext uri="{FF2B5EF4-FFF2-40B4-BE49-F238E27FC236}">
                <a16:creationId xmlns:a16="http://schemas.microsoft.com/office/drawing/2014/main" id="{75F3EDD1-9A38-5119-8710-52C4FE3E864C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0" y="141947"/>
            <a:ext cx="12192000" cy="6494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90785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66C4E4F-BF1D-E9B7-339A-62C474388BA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112">
            <a:extLst>
              <a:ext uri="{FF2B5EF4-FFF2-40B4-BE49-F238E27FC236}">
                <a16:creationId xmlns:a16="http://schemas.microsoft.com/office/drawing/2014/main" id="{53440AE3-57BF-1808-D95B-D781D3AF4639}"/>
              </a:ext>
            </a:extLst>
          </p:cNvPr>
          <p:cNvSpPr/>
          <p:nvPr/>
        </p:nvSpPr>
        <p:spPr>
          <a:xfrm>
            <a:off x="9911528" y="530581"/>
            <a:ext cx="777200" cy="42896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113">
            <a:extLst>
              <a:ext uri="{FF2B5EF4-FFF2-40B4-BE49-F238E27FC236}">
                <a16:creationId xmlns:a16="http://schemas.microsoft.com/office/drawing/2014/main" id="{6616DD94-0F9F-79AE-7272-E08D49E55361}"/>
              </a:ext>
            </a:extLst>
          </p:cNvPr>
          <p:cNvSpPr/>
          <p:nvPr/>
        </p:nvSpPr>
        <p:spPr>
          <a:xfrm>
            <a:off x="10935944" y="535522"/>
            <a:ext cx="932704" cy="40708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114">
            <a:extLst>
              <a:ext uri="{FF2B5EF4-FFF2-40B4-BE49-F238E27FC236}">
                <a16:creationId xmlns:a16="http://schemas.microsoft.com/office/drawing/2014/main" id="{57EC4E23-3560-2078-1247-FB2F3A7E7644}"/>
              </a:ext>
            </a:extLst>
          </p:cNvPr>
          <p:cNvSpPr/>
          <p:nvPr/>
        </p:nvSpPr>
        <p:spPr>
          <a:xfrm>
            <a:off x="10792816" y="522817"/>
            <a:ext cx="0" cy="423545"/>
          </a:xfrm>
          <a:custGeom>
            <a:avLst/>
            <a:gdLst/>
            <a:ahLst/>
            <a:cxnLst/>
            <a:rect l="l" t="t" r="r" b="b"/>
            <a:pathLst>
              <a:path h="423544">
                <a:moveTo>
                  <a:pt x="0" y="0"/>
                </a:moveTo>
                <a:lnTo>
                  <a:pt x="0" y="422986"/>
                </a:lnTo>
              </a:path>
            </a:pathLst>
          </a:custGeom>
          <a:ln w="8127">
            <a:solidFill>
              <a:srgbClr val="4640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115">
            <a:extLst>
              <a:ext uri="{FF2B5EF4-FFF2-40B4-BE49-F238E27FC236}">
                <a16:creationId xmlns:a16="http://schemas.microsoft.com/office/drawing/2014/main" id="{9B68183B-95B5-9189-B80B-F10F183D6136}"/>
              </a:ext>
            </a:extLst>
          </p:cNvPr>
          <p:cNvSpPr/>
          <p:nvPr/>
        </p:nvSpPr>
        <p:spPr>
          <a:xfrm>
            <a:off x="9387182" y="530973"/>
            <a:ext cx="414863" cy="41485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116">
            <a:extLst>
              <a:ext uri="{FF2B5EF4-FFF2-40B4-BE49-F238E27FC236}">
                <a16:creationId xmlns:a16="http://schemas.microsoft.com/office/drawing/2014/main" id="{FAA8A279-BD9A-1093-CAC2-C0CC898F01E6}"/>
              </a:ext>
            </a:extLst>
          </p:cNvPr>
          <p:cNvSpPr/>
          <p:nvPr/>
        </p:nvSpPr>
        <p:spPr>
          <a:xfrm>
            <a:off x="6277482" y="307260"/>
            <a:ext cx="556443" cy="718911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117">
            <a:extLst>
              <a:ext uri="{FF2B5EF4-FFF2-40B4-BE49-F238E27FC236}">
                <a16:creationId xmlns:a16="http://schemas.microsoft.com/office/drawing/2014/main" id="{459337C1-F9FC-94D2-AB78-3FF2951542B8}"/>
              </a:ext>
            </a:extLst>
          </p:cNvPr>
          <p:cNvSpPr/>
          <p:nvPr/>
        </p:nvSpPr>
        <p:spPr>
          <a:xfrm>
            <a:off x="8559995" y="550803"/>
            <a:ext cx="354559" cy="150014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18">
            <a:extLst>
              <a:ext uri="{FF2B5EF4-FFF2-40B4-BE49-F238E27FC236}">
                <a16:creationId xmlns:a16="http://schemas.microsoft.com/office/drawing/2014/main" id="{EC91B662-1A42-90E6-F7CB-6A9B1861DFE3}"/>
              </a:ext>
            </a:extLst>
          </p:cNvPr>
          <p:cNvSpPr/>
          <p:nvPr/>
        </p:nvSpPr>
        <p:spPr>
          <a:xfrm>
            <a:off x="8292981" y="673979"/>
            <a:ext cx="103505" cy="158750"/>
          </a:xfrm>
          <a:custGeom>
            <a:avLst/>
            <a:gdLst/>
            <a:ahLst/>
            <a:cxnLst/>
            <a:rect l="l" t="t" r="r" b="b"/>
            <a:pathLst>
              <a:path w="103504" h="158750">
                <a:moveTo>
                  <a:pt x="83578" y="0"/>
                </a:moveTo>
                <a:lnTo>
                  <a:pt x="49263" y="12534"/>
                </a:lnTo>
                <a:lnTo>
                  <a:pt x="42671" y="14300"/>
                </a:lnTo>
                <a:lnTo>
                  <a:pt x="9205" y="44653"/>
                </a:lnTo>
                <a:lnTo>
                  <a:pt x="0" y="96786"/>
                </a:lnTo>
                <a:lnTo>
                  <a:pt x="868" y="110353"/>
                </a:lnTo>
                <a:lnTo>
                  <a:pt x="21784" y="149089"/>
                </a:lnTo>
                <a:lnTo>
                  <a:pt x="52349" y="158369"/>
                </a:lnTo>
                <a:lnTo>
                  <a:pt x="62939" y="157458"/>
                </a:lnTo>
                <a:lnTo>
                  <a:pt x="72582" y="154712"/>
                </a:lnTo>
                <a:lnTo>
                  <a:pt x="81236" y="150112"/>
                </a:lnTo>
                <a:lnTo>
                  <a:pt x="88861" y="143637"/>
                </a:lnTo>
                <a:lnTo>
                  <a:pt x="90263" y="141871"/>
                </a:lnTo>
                <a:lnTo>
                  <a:pt x="51904" y="141871"/>
                </a:lnTo>
                <a:lnTo>
                  <a:pt x="38459" y="138898"/>
                </a:lnTo>
                <a:lnTo>
                  <a:pt x="27960" y="130460"/>
                </a:lnTo>
                <a:lnTo>
                  <a:pt x="21131" y="117279"/>
                </a:lnTo>
                <a:lnTo>
                  <a:pt x="18694" y="100076"/>
                </a:lnTo>
                <a:lnTo>
                  <a:pt x="20231" y="93256"/>
                </a:lnTo>
                <a:lnTo>
                  <a:pt x="24193" y="87325"/>
                </a:lnTo>
                <a:lnTo>
                  <a:pt x="31427" y="81381"/>
                </a:lnTo>
                <a:lnTo>
                  <a:pt x="17589" y="81381"/>
                </a:lnTo>
                <a:lnTo>
                  <a:pt x="32689" y="40463"/>
                </a:lnTo>
                <a:lnTo>
                  <a:pt x="69062" y="27051"/>
                </a:lnTo>
                <a:lnTo>
                  <a:pt x="75222" y="25514"/>
                </a:lnTo>
                <a:lnTo>
                  <a:pt x="85343" y="21996"/>
                </a:lnTo>
                <a:lnTo>
                  <a:pt x="89522" y="18694"/>
                </a:lnTo>
                <a:lnTo>
                  <a:pt x="93040" y="13855"/>
                </a:lnTo>
                <a:lnTo>
                  <a:pt x="83578" y="0"/>
                </a:lnTo>
                <a:close/>
              </a:path>
              <a:path w="103504" h="158750">
                <a:moveTo>
                  <a:pt x="92559" y="74790"/>
                </a:moveTo>
                <a:lnTo>
                  <a:pt x="52781" y="74790"/>
                </a:lnTo>
                <a:lnTo>
                  <a:pt x="66174" y="77232"/>
                </a:lnTo>
                <a:lnTo>
                  <a:pt x="76123" y="84105"/>
                </a:lnTo>
                <a:lnTo>
                  <a:pt x="82320" y="94732"/>
                </a:lnTo>
                <a:lnTo>
                  <a:pt x="84454" y="108432"/>
                </a:lnTo>
                <a:lnTo>
                  <a:pt x="83878" y="115240"/>
                </a:lnTo>
                <a:lnTo>
                  <a:pt x="61366" y="141871"/>
                </a:lnTo>
                <a:lnTo>
                  <a:pt x="90263" y="141871"/>
                </a:lnTo>
                <a:lnTo>
                  <a:pt x="95082" y="135800"/>
                </a:lnTo>
                <a:lnTo>
                  <a:pt x="99567" y="127122"/>
                </a:lnTo>
                <a:lnTo>
                  <a:pt x="102256" y="117742"/>
                </a:lnTo>
                <a:lnTo>
                  <a:pt x="103162" y="107556"/>
                </a:lnTo>
                <a:lnTo>
                  <a:pt x="99938" y="87241"/>
                </a:lnTo>
                <a:lnTo>
                  <a:pt x="92559" y="74790"/>
                </a:lnTo>
                <a:close/>
              </a:path>
              <a:path w="103504" h="158750">
                <a:moveTo>
                  <a:pt x="57188" y="58293"/>
                </a:moveTo>
                <a:lnTo>
                  <a:pt x="44910" y="59952"/>
                </a:lnTo>
                <a:lnTo>
                  <a:pt x="33729" y="64641"/>
                </a:lnTo>
                <a:lnTo>
                  <a:pt x="24489" y="71928"/>
                </a:lnTo>
                <a:lnTo>
                  <a:pt x="18033" y="81381"/>
                </a:lnTo>
                <a:lnTo>
                  <a:pt x="31427" y="81381"/>
                </a:lnTo>
                <a:lnTo>
                  <a:pt x="36512" y="77203"/>
                </a:lnTo>
                <a:lnTo>
                  <a:pt x="43992" y="74790"/>
                </a:lnTo>
                <a:lnTo>
                  <a:pt x="92559" y="74790"/>
                </a:lnTo>
                <a:lnTo>
                  <a:pt x="90733" y="71708"/>
                </a:lnTo>
                <a:lnTo>
                  <a:pt x="76249" y="61784"/>
                </a:lnTo>
                <a:lnTo>
                  <a:pt x="57188" y="58293"/>
                </a:lnTo>
                <a:close/>
              </a:path>
            </a:pathLst>
          </a:custGeom>
          <a:solidFill>
            <a:srgbClr val="0C30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9">
            <a:extLst>
              <a:ext uri="{FF2B5EF4-FFF2-40B4-BE49-F238E27FC236}">
                <a16:creationId xmlns:a16="http://schemas.microsoft.com/office/drawing/2014/main" id="{B39BA082-605B-9EC6-6746-A6D232346AFD}"/>
              </a:ext>
            </a:extLst>
          </p:cNvPr>
          <p:cNvSpPr/>
          <p:nvPr/>
        </p:nvSpPr>
        <p:spPr>
          <a:xfrm>
            <a:off x="8411964" y="731164"/>
            <a:ext cx="92710" cy="99060"/>
          </a:xfrm>
          <a:custGeom>
            <a:avLst/>
            <a:gdLst/>
            <a:ahLst/>
            <a:cxnLst/>
            <a:rect l="l" t="t" r="r" b="b"/>
            <a:pathLst>
              <a:path w="92710" h="99059">
                <a:moveTo>
                  <a:pt x="17602" y="0"/>
                </a:moveTo>
                <a:lnTo>
                  <a:pt x="0" y="0"/>
                </a:lnTo>
                <a:lnTo>
                  <a:pt x="0" y="98983"/>
                </a:lnTo>
                <a:lnTo>
                  <a:pt x="17602" y="98983"/>
                </a:lnTo>
                <a:lnTo>
                  <a:pt x="37236" y="73685"/>
                </a:lnTo>
                <a:lnTo>
                  <a:pt x="17602" y="73685"/>
                </a:lnTo>
                <a:lnTo>
                  <a:pt x="17602" y="0"/>
                </a:lnTo>
                <a:close/>
              </a:path>
              <a:path w="92710" h="99059">
                <a:moveTo>
                  <a:pt x="92392" y="25298"/>
                </a:moveTo>
                <a:lnTo>
                  <a:pt x="74790" y="25298"/>
                </a:lnTo>
                <a:lnTo>
                  <a:pt x="74790" y="98983"/>
                </a:lnTo>
                <a:lnTo>
                  <a:pt x="92392" y="98983"/>
                </a:lnTo>
                <a:lnTo>
                  <a:pt x="92392" y="25298"/>
                </a:lnTo>
                <a:close/>
              </a:path>
              <a:path w="92710" h="99059">
                <a:moveTo>
                  <a:pt x="92392" y="0"/>
                </a:moveTo>
                <a:lnTo>
                  <a:pt x="74790" y="0"/>
                </a:lnTo>
                <a:lnTo>
                  <a:pt x="17602" y="73685"/>
                </a:lnTo>
                <a:lnTo>
                  <a:pt x="37236" y="73685"/>
                </a:lnTo>
                <a:lnTo>
                  <a:pt x="74790" y="25298"/>
                </a:lnTo>
                <a:lnTo>
                  <a:pt x="92392" y="25298"/>
                </a:lnTo>
                <a:lnTo>
                  <a:pt x="92392" y="0"/>
                </a:lnTo>
                <a:close/>
              </a:path>
            </a:pathLst>
          </a:custGeom>
          <a:solidFill>
            <a:srgbClr val="0C30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0">
            <a:extLst>
              <a:ext uri="{FF2B5EF4-FFF2-40B4-BE49-F238E27FC236}">
                <a16:creationId xmlns:a16="http://schemas.microsoft.com/office/drawing/2014/main" id="{5106F9C0-0171-86B1-909F-8CBB8BD823A5}"/>
              </a:ext>
            </a:extLst>
          </p:cNvPr>
          <p:cNvSpPr/>
          <p:nvPr/>
        </p:nvSpPr>
        <p:spPr>
          <a:xfrm>
            <a:off x="8518645" y="728965"/>
            <a:ext cx="83185" cy="103505"/>
          </a:xfrm>
          <a:custGeom>
            <a:avLst/>
            <a:gdLst/>
            <a:ahLst/>
            <a:cxnLst/>
            <a:rect l="l" t="t" r="r" b="b"/>
            <a:pathLst>
              <a:path w="83185" h="103505">
                <a:moveTo>
                  <a:pt x="9016" y="76771"/>
                </a:moveTo>
                <a:lnTo>
                  <a:pt x="0" y="89966"/>
                </a:lnTo>
                <a:lnTo>
                  <a:pt x="3301" y="93700"/>
                </a:lnTo>
                <a:lnTo>
                  <a:pt x="9016" y="97002"/>
                </a:lnTo>
                <a:lnTo>
                  <a:pt x="17157" y="99644"/>
                </a:lnTo>
                <a:lnTo>
                  <a:pt x="25298" y="102057"/>
                </a:lnTo>
                <a:lnTo>
                  <a:pt x="33210" y="103378"/>
                </a:lnTo>
                <a:lnTo>
                  <a:pt x="40919" y="103378"/>
                </a:lnTo>
                <a:lnTo>
                  <a:pt x="57968" y="101306"/>
                </a:lnTo>
                <a:lnTo>
                  <a:pt x="71245" y="95380"/>
                </a:lnTo>
                <a:lnTo>
                  <a:pt x="78468" y="87541"/>
                </a:lnTo>
                <a:lnTo>
                  <a:pt x="38277" y="87541"/>
                </a:lnTo>
                <a:lnTo>
                  <a:pt x="31016" y="86754"/>
                </a:lnTo>
                <a:lnTo>
                  <a:pt x="23237" y="84547"/>
                </a:lnTo>
                <a:lnTo>
                  <a:pt x="15664" y="81143"/>
                </a:lnTo>
                <a:lnTo>
                  <a:pt x="9016" y="76771"/>
                </a:lnTo>
                <a:close/>
              </a:path>
              <a:path w="83185" h="103505">
                <a:moveTo>
                  <a:pt x="77235" y="15836"/>
                </a:moveTo>
                <a:lnTo>
                  <a:pt x="39814" y="15836"/>
                </a:lnTo>
                <a:lnTo>
                  <a:pt x="48590" y="16833"/>
                </a:lnTo>
                <a:lnTo>
                  <a:pt x="55241" y="19686"/>
                </a:lnTo>
                <a:lnTo>
                  <a:pt x="59459" y="24189"/>
                </a:lnTo>
                <a:lnTo>
                  <a:pt x="60934" y="30137"/>
                </a:lnTo>
                <a:lnTo>
                  <a:pt x="60934" y="38061"/>
                </a:lnTo>
                <a:lnTo>
                  <a:pt x="53670" y="44208"/>
                </a:lnTo>
                <a:lnTo>
                  <a:pt x="28155" y="44208"/>
                </a:lnTo>
                <a:lnTo>
                  <a:pt x="28155" y="58508"/>
                </a:lnTo>
                <a:lnTo>
                  <a:pt x="56972" y="58508"/>
                </a:lnTo>
                <a:lnTo>
                  <a:pt x="64223" y="63131"/>
                </a:lnTo>
                <a:lnTo>
                  <a:pt x="64223" y="71272"/>
                </a:lnTo>
                <a:lnTo>
                  <a:pt x="62304" y="77897"/>
                </a:lnTo>
                <a:lnTo>
                  <a:pt x="56942" y="83035"/>
                </a:lnTo>
                <a:lnTo>
                  <a:pt x="48734" y="86360"/>
                </a:lnTo>
                <a:lnTo>
                  <a:pt x="38277" y="87541"/>
                </a:lnTo>
                <a:lnTo>
                  <a:pt x="78468" y="87541"/>
                </a:lnTo>
                <a:lnTo>
                  <a:pt x="79861" y="86029"/>
                </a:lnTo>
                <a:lnTo>
                  <a:pt x="82930" y="73685"/>
                </a:lnTo>
                <a:lnTo>
                  <a:pt x="81556" y="65159"/>
                </a:lnTo>
                <a:lnTo>
                  <a:pt x="77541" y="58073"/>
                </a:lnTo>
                <a:lnTo>
                  <a:pt x="71052" y="52964"/>
                </a:lnTo>
                <a:lnTo>
                  <a:pt x="62255" y="50368"/>
                </a:lnTo>
                <a:lnTo>
                  <a:pt x="62255" y="49936"/>
                </a:lnTo>
                <a:lnTo>
                  <a:pt x="69883" y="46139"/>
                </a:lnTo>
                <a:lnTo>
                  <a:pt x="75309" y="41001"/>
                </a:lnTo>
                <a:lnTo>
                  <a:pt x="78552" y="34502"/>
                </a:lnTo>
                <a:lnTo>
                  <a:pt x="79629" y="26619"/>
                </a:lnTo>
                <a:lnTo>
                  <a:pt x="77235" y="15836"/>
                </a:lnTo>
                <a:close/>
              </a:path>
              <a:path w="83185" h="103505">
                <a:moveTo>
                  <a:pt x="42456" y="0"/>
                </a:moveTo>
                <a:lnTo>
                  <a:pt x="30769" y="918"/>
                </a:lnTo>
                <a:lnTo>
                  <a:pt x="19907" y="3549"/>
                </a:lnTo>
                <a:lnTo>
                  <a:pt x="10530" y="7704"/>
                </a:lnTo>
                <a:lnTo>
                  <a:pt x="3301" y="13195"/>
                </a:lnTo>
                <a:lnTo>
                  <a:pt x="10121" y="26835"/>
                </a:lnTo>
                <a:lnTo>
                  <a:pt x="17172" y="22057"/>
                </a:lnTo>
                <a:lnTo>
                  <a:pt x="24472" y="18616"/>
                </a:lnTo>
                <a:lnTo>
                  <a:pt x="32021" y="16535"/>
                </a:lnTo>
                <a:lnTo>
                  <a:pt x="39814" y="15836"/>
                </a:lnTo>
                <a:lnTo>
                  <a:pt x="77235" y="15836"/>
                </a:lnTo>
                <a:lnTo>
                  <a:pt x="77160" y="15500"/>
                </a:lnTo>
                <a:lnTo>
                  <a:pt x="69948" y="7123"/>
                </a:lnTo>
                <a:lnTo>
                  <a:pt x="58283" y="1839"/>
                </a:lnTo>
                <a:lnTo>
                  <a:pt x="42456" y="0"/>
                </a:lnTo>
                <a:close/>
              </a:path>
            </a:pathLst>
          </a:custGeom>
          <a:solidFill>
            <a:srgbClr val="0C30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21">
            <a:extLst>
              <a:ext uri="{FF2B5EF4-FFF2-40B4-BE49-F238E27FC236}">
                <a16:creationId xmlns:a16="http://schemas.microsoft.com/office/drawing/2014/main" id="{59864F8F-AB99-0730-91B0-23EF0EBA76B6}"/>
              </a:ext>
            </a:extLst>
          </p:cNvPr>
          <p:cNvSpPr/>
          <p:nvPr/>
        </p:nvSpPr>
        <p:spPr>
          <a:xfrm>
            <a:off x="8618950" y="788238"/>
            <a:ext cx="17780" cy="41910"/>
          </a:xfrm>
          <a:custGeom>
            <a:avLst/>
            <a:gdLst/>
            <a:ahLst/>
            <a:cxnLst/>
            <a:rect l="l" t="t" r="r" b="b"/>
            <a:pathLst>
              <a:path w="17779" h="41909">
                <a:moveTo>
                  <a:pt x="0" y="41909"/>
                </a:moveTo>
                <a:lnTo>
                  <a:pt x="17589" y="41909"/>
                </a:lnTo>
                <a:lnTo>
                  <a:pt x="17589" y="0"/>
                </a:lnTo>
                <a:lnTo>
                  <a:pt x="0" y="0"/>
                </a:lnTo>
                <a:lnTo>
                  <a:pt x="0" y="41909"/>
                </a:lnTo>
                <a:close/>
              </a:path>
            </a:pathLst>
          </a:custGeom>
          <a:solidFill>
            <a:srgbClr val="0C30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22">
            <a:extLst>
              <a:ext uri="{FF2B5EF4-FFF2-40B4-BE49-F238E27FC236}">
                <a16:creationId xmlns:a16="http://schemas.microsoft.com/office/drawing/2014/main" id="{AE0818D2-1465-B5BC-D862-CE542F8ADF4C}"/>
              </a:ext>
            </a:extLst>
          </p:cNvPr>
          <p:cNvSpPr/>
          <p:nvPr/>
        </p:nvSpPr>
        <p:spPr>
          <a:xfrm>
            <a:off x="8618950" y="779983"/>
            <a:ext cx="90805" cy="0"/>
          </a:xfrm>
          <a:custGeom>
            <a:avLst/>
            <a:gdLst/>
            <a:ahLst/>
            <a:cxnLst/>
            <a:rect l="l" t="t" r="r" b="b"/>
            <a:pathLst>
              <a:path w="90804">
                <a:moveTo>
                  <a:pt x="0" y="0"/>
                </a:moveTo>
                <a:lnTo>
                  <a:pt x="90182" y="0"/>
                </a:lnTo>
              </a:path>
            </a:pathLst>
          </a:custGeom>
          <a:ln w="16510">
            <a:solidFill>
              <a:srgbClr val="0C304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23">
            <a:extLst>
              <a:ext uri="{FF2B5EF4-FFF2-40B4-BE49-F238E27FC236}">
                <a16:creationId xmlns:a16="http://schemas.microsoft.com/office/drawing/2014/main" id="{E44067C5-DF53-E397-A408-1B297A838396}"/>
              </a:ext>
            </a:extLst>
          </p:cNvPr>
          <p:cNvSpPr/>
          <p:nvPr/>
        </p:nvSpPr>
        <p:spPr>
          <a:xfrm>
            <a:off x="8618950" y="731088"/>
            <a:ext cx="17780" cy="40640"/>
          </a:xfrm>
          <a:custGeom>
            <a:avLst/>
            <a:gdLst/>
            <a:ahLst/>
            <a:cxnLst/>
            <a:rect l="l" t="t" r="r" b="b"/>
            <a:pathLst>
              <a:path w="17779" h="40640">
                <a:moveTo>
                  <a:pt x="0" y="40639"/>
                </a:moveTo>
                <a:lnTo>
                  <a:pt x="17589" y="40639"/>
                </a:lnTo>
                <a:lnTo>
                  <a:pt x="17589" y="0"/>
                </a:lnTo>
                <a:lnTo>
                  <a:pt x="0" y="0"/>
                </a:lnTo>
                <a:lnTo>
                  <a:pt x="0" y="40639"/>
                </a:lnTo>
                <a:close/>
              </a:path>
            </a:pathLst>
          </a:custGeom>
          <a:solidFill>
            <a:srgbClr val="0C30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24">
            <a:extLst>
              <a:ext uri="{FF2B5EF4-FFF2-40B4-BE49-F238E27FC236}">
                <a16:creationId xmlns:a16="http://schemas.microsoft.com/office/drawing/2014/main" id="{0D8DA1E6-3C24-FF99-4E6E-CB231FDB4605}"/>
              </a:ext>
            </a:extLst>
          </p:cNvPr>
          <p:cNvSpPr/>
          <p:nvPr/>
        </p:nvSpPr>
        <p:spPr>
          <a:xfrm>
            <a:off x="8691530" y="788352"/>
            <a:ext cx="17780" cy="41910"/>
          </a:xfrm>
          <a:custGeom>
            <a:avLst/>
            <a:gdLst/>
            <a:ahLst/>
            <a:cxnLst/>
            <a:rect l="l" t="t" r="r" b="b"/>
            <a:pathLst>
              <a:path w="17779" h="41909">
                <a:moveTo>
                  <a:pt x="17602" y="0"/>
                </a:moveTo>
                <a:lnTo>
                  <a:pt x="0" y="0"/>
                </a:lnTo>
                <a:lnTo>
                  <a:pt x="0" y="41795"/>
                </a:lnTo>
                <a:lnTo>
                  <a:pt x="17602" y="41795"/>
                </a:lnTo>
                <a:lnTo>
                  <a:pt x="17602" y="0"/>
                </a:lnTo>
                <a:close/>
              </a:path>
            </a:pathLst>
          </a:custGeom>
          <a:solidFill>
            <a:srgbClr val="0C30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25">
            <a:extLst>
              <a:ext uri="{FF2B5EF4-FFF2-40B4-BE49-F238E27FC236}">
                <a16:creationId xmlns:a16="http://schemas.microsoft.com/office/drawing/2014/main" id="{0D648937-BC5F-934B-5DDD-93DEE707B661}"/>
              </a:ext>
            </a:extLst>
          </p:cNvPr>
          <p:cNvSpPr/>
          <p:nvPr/>
        </p:nvSpPr>
        <p:spPr>
          <a:xfrm>
            <a:off x="8691530" y="731164"/>
            <a:ext cx="17780" cy="41275"/>
          </a:xfrm>
          <a:custGeom>
            <a:avLst/>
            <a:gdLst/>
            <a:ahLst/>
            <a:cxnLst/>
            <a:rect l="l" t="t" r="r" b="b"/>
            <a:pathLst>
              <a:path w="17779" h="41275">
                <a:moveTo>
                  <a:pt x="17602" y="0"/>
                </a:moveTo>
                <a:lnTo>
                  <a:pt x="0" y="0"/>
                </a:lnTo>
                <a:lnTo>
                  <a:pt x="0" y="40690"/>
                </a:lnTo>
                <a:lnTo>
                  <a:pt x="17602" y="40690"/>
                </a:lnTo>
                <a:lnTo>
                  <a:pt x="17602" y="0"/>
                </a:lnTo>
                <a:close/>
              </a:path>
            </a:pathLst>
          </a:custGeom>
          <a:solidFill>
            <a:srgbClr val="0C30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26">
            <a:extLst>
              <a:ext uri="{FF2B5EF4-FFF2-40B4-BE49-F238E27FC236}">
                <a16:creationId xmlns:a16="http://schemas.microsoft.com/office/drawing/2014/main" id="{BD89653A-69BE-56A7-4E63-FB8EAF37838C}"/>
              </a:ext>
            </a:extLst>
          </p:cNvPr>
          <p:cNvSpPr/>
          <p:nvPr/>
        </p:nvSpPr>
        <p:spPr>
          <a:xfrm>
            <a:off x="8724961" y="728971"/>
            <a:ext cx="97155" cy="103505"/>
          </a:xfrm>
          <a:custGeom>
            <a:avLst/>
            <a:gdLst/>
            <a:ahLst/>
            <a:cxnLst/>
            <a:rect l="l" t="t" r="r" b="b"/>
            <a:pathLst>
              <a:path w="97154" h="103505">
                <a:moveTo>
                  <a:pt x="51028" y="0"/>
                </a:moveTo>
                <a:lnTo>
                  <a:pt x="13639" y="14731"/>
                </a:lnTo>
                <a:lnTo>
                  <a:pt x="0" y="51688"/>
                </a:lnTo>
                <a:lnTo>
                  <a:pt x="907" y="62820"/>
                </a:lnTo>
                <a:lnTo>
                  <a:pt x="22355" y="95485"/>
                </a:lnTo>
                <a:lnTo>
                  <a:pt x="53009" y="103377"/>
                </a:lnTo>
                <a:lnTo>
                  <a:pt x="63890" y="102555"/>
                </a:lnTo>
                <a:lnTo>
                  <a:pt x="73739" y="100102"/>
                </a:lnTo>
                <a:lnTo>
                  <a:pt x="82517" y="96043"/>
                </a:lnTo>
                <a:lnTo>
                  <a:pt x="90182" y="90398"/>
                </a:lnTo>
                <a:lnTo>
                  <a:pt x="88786" y="86880"/>
                </a:lnTo>
                <a:lnTo>
                  <a:pt x="54330" y="86880"/>
                </a:lnTo>
                <a:lnTo>
                  <a:pt x="40894" y="84839"/>
                </a:lnTo>
                <a:lnTo>
                  <a:pt x="30302" y="78963"/>
                </a:lnTo>
                <a:lnTo>
                  <a:pt x="23090" y="69623"/>
                </a:lnTo>
                <a:lnTo>
                  <a:pt x="19799" y="57188"/>
                </a:lnTo>
                <a:lnTo>
                  <a:pt x="95897" y="57188"/>
                </a:lnTo>
                <a:lnTo>
                  <a:pt x="96558" y="53886"/>
                </a:lnTo>
                <a:lnTo>
                  <a:pt x="97002" y="49923"/>
                </a:lnTo>
                <a:lnTo>
                  <a:pt x="97002" y="45300"/>
                </a:lnTo>
                <a:lnTo>
                  <a:pt x="96794" y="42887"/>
                </a:lnTo>
                <a:lnTo>
                  <a:pt x="18694" y="42887"/>
                </a:lnTo>
                <a:lnTo>
                  <a:pt x="21970" y="32174"/>
                </a:lnTo>
                <a:lnTo>
                  <a:pt x="28565" y="23834"/>
                </a:lnTo>
                <a:lnTo>
                  <a:pt x="38089" y="18424"/>
                </a:lnTo>
                <a:lnTo>
                  <a:pt x="50152" y="16497"/>
                </a:lnTo>
                <a:lnTo>
                  <a:pt x="87024" y="16497"/>
                </a:lnTo>
                <a:lnTo>
                  <a:pt x="83807" y="12750"/>
                </a:lnTo>
                <a:lnTo>
                  <a:pt x="76797" y="7141"/>
                </a:lnTo>
                <a:lnTo>
                  <a:pt x="68984" y="3160"/>
                </a:lnTo>
                <a:lnTo>
                  <a:pt x="60388" y="786"/>
                </a:lnTo>
                <a:lnTo>
                  <a:pt x="51028" y="0"/>
                </a:lnTo>
                <a:close/>
              </a:path>
              <a:path w="97154" h="103505">
                <a:moveTo>
                  <a:pt x="84683" y="76542"/>
                </a:moveTo>
                <a:lnTo>
                  <a:pt x="78706" y="81035"/>
                </a:lnTo>
                <a:lnTo>
                  <a:pt x="71654" y="84269"/>
                </a:lnTo>
                <a:lnTo>
                  <a:pt x="63529" y="86224"/>
                </a:lnTo>
                <a:lnTo>
                  <a:pt x="54330" y="86880"/>
                </a:lnTo>
                <a:lnTo>
                  <a:pt x="88786" y="86880"/>
                </a:lnTo>
                <a:lnTo>
                  <a:pt x="84683" y="76542"/>
                </a:lnTo>
                <a:close/>
              </a:path>
              <a:path w="97154" h="103505">
                <a:moveTo>
                  <a:pt x="87024" y="16497"/>
                </a:moveTo>
                <a:lnTo>
                  <a:pt x="50152" y="16497"/>
                </a:lnTo>
                <a:lnTo>
                  <a:pt x="61637" y="18300"/>
                </a:lnTo>
                <a:lnTo>
                  <a:pt x="70465" y="23506"/>
                </a:lnTo>
                <a:lnTo>
                  <a:pt x="76284" y="31804"/>
                </a:lnTo>
                <a:lnTo>
                  <a:pt x="78739" y="42887"/>
                </a:lnTo>
                <a:lnTo>
                  <a:pt x="96794" y="42887"/>
                </a:lnTo>
                <a:lnTo>
                  <a:pt x="96178" y="35732"/>
                </a:lnTo>
                <a:lnTo>
                  <a:pt x="93705" y="27130"/>
                </a:lnTo>
                <a:lnTo>
                  <a:pt x="89582" y="19476"/>
                </a:lnTo>
                <a:lnTo>
                  <a:pt x="87024" y="16497"/>
                </a:lnTo>
                <a:close/>
              </a:path>
            </a:pathLst>
          </a:custGeom>
          <a:solidFill>
            <a:srgbClr val="0C30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27">
            <a:extLst>
              <a:ext uri="{FF2B5EF4-FFF2-40B4-BE49-F238E27FC236}">
                <a16:creationId xmlns:a16="http://schemas.microsoft.com/office/drawing/2014/main" id="{9D611E17-63C7-8462-C623-CF469A657EE8}"/>
              </a:ext>
            </a:extLst>
          </p:cNvPr>
          <p:cNvSpPr/>
          <p:nvPr/>
        </p:nvSpPr>
        <p:spPr>
          <a:xfrm>
            <a:off x="8828562" y="728970"/>
            <a:ext cx="91440" cy="103505"/>
          </a:xfrm>
          <a:custGeom>
            <a:avLst/>
            <a:gdLst/>
            <a:ahLst/>
            <a:cxnLst/>
            <a:rect l="l" t="t" r="r" b="b"/>
            <a:pathLst>
              <a:path w="91439" h="103505">
                <a:moveTo>
                  <a:pt x="50152" y="0"/>
                </a:moveTo>
                <a:lnTo>
                  <a:pt x="14300" y="14960"/>
                </a:lnTo>
                <a:lnTo>
                  <a:pt x="0" y="51689"/>
                </a:lnTo>
                <a:lnTo>
                  <a:pt x="907" y="62826"/>
                </a:lnTo>
                <a:lnTo>
                  <a:pt x="22477" y="95491"/>
                </a:lnTo>
                <a:lnTo>
                  <a:pt x="53009" y="103378"/>
                </a:lnTo>
                <a:lnTo>
                  <a:pt x="64394" y="102284"/>
                </a:lnTo>
                <a:lnTo>
                  <a:pt x="74834" y="99086"/>
                </a:lnTo>
                <a:lnTo>
                  <a:pt x="83874" y="93910"/>
                </a:lnTo>
                <a:lnTo>
                  <a:pt x="91059" y="86880"/>
                </a:lnTo>
                <a:lnTo>
                  <a:pt x="54330" y="86880"/>
                </a:lnTo>
                <a:lnTo>
                  <a:pt x="47031" y="86265"/>
                </a:lnTo>
                <a:lnTo>
                  <a:pt x="19316" y="59231"/>
                </a:lnTo>
                <a:lnTo>
                  <a:pt x="18694" y="51689"/>
                </a:lnTo>
                <a:lnTo>
                  <a:pt x="19313" y="44428"/>
                </a:lnTo>
                <a:lnTo>
                  <a:pt x="45882" y="17119"/>
                </a:lnTo>
                <a:lnTo>
                  <a:pt x="52565" y="16497"/>
                </a:lnTo>
                <a:lnTo>
                  <a:pt x="87010" y="16497"/>
                </a:lnTo>
                <a:lnTo>
                  <a:pt x="89077" y="12979"/>
                </a:lnTo>
                <a:lnTo>
                  <a:pt x="81822" y="7329"/>
                </a:lnTo>
                <a:lnTo>
                  <a:pt x="72915" y="3270"/>
                </a:lnTo>
                <a:lnTo>
                  <a:pt x="62358" y="820"/>
                </a:lnTo>
                <a:lnTo>
                  <a:pt x="50152" y="0"/>
                </a:lnTo>
                <a:close/>
              </a:path>
              <a:path w="91439" h="103505">
                <a:moveTo>
                  <a:pt x="82702" y="74129"/>
                </a:moveTo>
                <a:lnTo>
                  <a:pt x="76720" y="79738"/>
                </a:lnTo>
                <a:lnTo>
                  <a:pt x="69997" y="83719"/>
                </a:lnTo>
                <a:lnTo>
                  <a:pt x="62533" y="86093"/>
                </a:lnTo>
                <a:lnTo>
                  <a:pt x="54330" y="86880"/>
                </a:lnTo>
                <a:lnTo>
                  <a:pt x="91059" y="86880"/>
                </a:lnTo>
                <a:lnTo>
                  <a:pt x="82702" y="74129"/>
                </a:lnTo>
                <a:close/>
              </a:path>
              <a:path w="91439" h="103505">
                <a:moveTo>
                  <a:pt x="87010" y="16497"/>
                </a:moveTo>
                <a:lnTo>
                  <a:pt x="52565" y="16497"/>
                </a:lnTo>
                <a:lnTo>
                  <a:pt x="60775" y="17153"/>
                </a:lnTo>
                <a:lnTo>
                  <a:pt x="68241" y="19108"/>
                </a:lnTo>
                <a:lnTo>
                  <a:pt x="74962" y="22342"/>
                </a:lnTo>
                <a:lnTo>
                  <a:pt x="80937" y="26835"/>
                </a:lnTo>
                <a:lnTo>
                  <a:pt x="87010" y="16497"/>
                </a:lnTo>
                <a:close/>
              </a:path>
            </a:pathLst>
          </a:custGeom>
          <a:solidFill>
            <a:srgbClr val="0C30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128">
            <a:extLst>
              <a:ext uri="{FF2B5EF4-FFF2-40B4-BE49-F238E27FC236}">
                <a16:creationId xmlns:a16="http://schemas.microsoft.com/office/drawing/2014/main" id="{6033CC9C-30CA-0201-F739-C914336D5F1A}"/>
              </a:ext>
            </a:extLst>
          </p:cNvPr>
          <p:cNvSpPr/>
          <p:nvPr/>
        </p:nvSpPr>
        <p:spPr>
          <a:xfrm>
            <a:off x="9058828" y="828430"/>
            <a:ext cx="66675" cy="102235"/>
          </a:xfrm>
          <a:custGeom>
            <a:avLst/>
            <a:gdLst/>
            <a:ahLst/>
            <a:cxnLst/>
            <a:rect l="l" t="t" r="r" b="b"/>
            <a:pathLst>
              <a:path w="66675" h="102234">
                <a:moveTo>
                  <a:pt x="33058" y="0"/>
                </a:moveTo>
                <a:lnTo>
                  <a:pt x="0" y="33007"/>
                </a:lnTo>
                <a:lnTo>
                  <a:pt x="33045" y="102019"/>
                </a:lnTo>
                <a:lnTo>
                  <a:pt x="66103" y="33007"/>
                </a:lnTo>
                <a:lnTo>
                  <a:pt x="33058" y="0"/>
                </a:lnTo>
                <a:close/>
              </a:path>
            </a:pathLst>
          </a:custGeom>
          <a:solidFill>
            <a:srgbClr val="0C30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129">
            <a:extLst>
              <a:ext uri="{FF2B5EF4-FFF2-40B4-BE49-F238E27FC236}">
                <a16:creationId xmlns:a16="http://schemas.microsoft.com/office/drawing/2014/main" id="{210CD3BF-5729-15A1-A371-5D529D6E7B71}"/>
              </a:ext>
            </a:extLst>
          </p:cNvPr>
          <p:cNvSpPr/>
          <p:nvPr/>
        </p:nvSpPr>
        <p:spPr>
          <a:xfrm>
            <a:off x="9068766" y="638590"/>
            <a:ext cx="46355" cy="46355"/>
          </a:xfrm>
          <a:custGeom>
            <a:avLst/>
            <a:gdLst/>
            <a:ahLst/>
            <a:cxnLst/>
            <a:rect l="l" t="t" r="r" b="b"/>
            <a:pathLst>
              <a:path w="46354" h="46355">
                <a:moveTo>
                  <a:pt x="22961" y="0"/>
                </a:moveTo>
                <a:lnTo>
                  <a:pt x="14021" y="1805"/>
                </a:lnTo>
                <a:lnTo>
                  <a:pt x="6723" y="6727"/>
                </a:lnTo>
                <a:lnTo>
                  <a:pt x="1803" y="14026"/>
                </a:lnTo>
                <a:lnTo>
                  <a:pt x="0" y="22961"/>
                </a:lnTo>
                <a:lnTo>
                  <a:pt x="1803" y="31903"/>
                </a:lnTo>
                <a:lnTo>
                  <a:pt x="6723" y="39206"/>
                </a:lnTo>
                <a:lnTo>
                  <a:pt x="14021" y="44130"/>
                </a:lnTo>
                <a:lnTo>
                  <a:pt x="22961" y="45935"/>
                </a:lnTo>
                <a:lnTo>
                  <a:pt x="31901" y="44130"/>
                </a:lnTo>
                <a:lnTo>
                  <a:pt x="39200" y="39206"/>
                </a:lnTo>
                <a:lnTo>
                  <a:pt x="44119" y="31903"/>
                </a:lnTo>
                <a:lnTo>
                  <a:pt x="45923" y="22961"/>
                </a:lnTo>
                <a:lnTo>
                  <a:pt x="44119" y="14026"/>
                </a:lnTo>
                <a:lnTo>
                  <a:pt x="39200" y="6727"/>
                </a:lnTo>
                <a:lnTo>
                  <a:pt x="31901" y="1805"/>
                </a:lnTo>
                <a:lnTo>
                  <a:pt x="22961" y="0"/>
                </a:lnTo>
                <a:close/>
              </a:path>
            </a:pathLst>
          </a:custGeom>
          <a:solidFill>
            <a:srgbClr val="0C30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130">
            <a:extLst>
              <a:ext uri="{FF2B5EF4-FFF2-40B4-BE49-F238E27FC236}">
                <a16:creationId xmlns:a16="http://schemas.microsoft.com/office/drawing/2014/main" id="{E72E8142-EFBD-B01E-28F7-CEAC3CB34450}"/>
              </a:ext>
            </a:extLst>
          </p:cNvPr>
          <p:cNvSpPr/>
          <p:nvPr/>
        </p:nvSpPr>
        <p:spPr>
          <a:xfrm>
            <a:off x="8993464" y="535522"/>
            <a:ext cx="196850" cy="295275"/>
          </a:xfrm>
          <a:custGeom>
            <a:avLst/>
            <a:gdLst/>
            <a:ahLst/>
            <a:cxnLst/>
            <a:rect l="l" t="t" r="r" b="b"/>
            <a:pathLst>
              <a:path w="196850" h="295275">
                <a:moveTo>
                  <a:pt x="98425" y="0"/>
                </a:moveTo>
                <a:lnTo>
                  <a:pt x="80093" y="10825"/>
                </a:lnTo>
                <a:lnTo>
                  <a:pt x="46588" y="36939"/>
                </a:lnTo>
                <a:lnTo>
                  <a:pt x="14394" y="76857"/>
                </a:lnTo>
                <a:lnTo>
                  <a:pt x="0" y="129095"/>
                </a:lnTo>
                <a:lnTo>
                  <a:pt x="8407" y="182916"/>
                </a:lnTo>
                <a:lnTo>
                  <a:pt x="26904" y="236945"/>
                </a:lnTo>
                <a:lnTo>
                  <a:pt x="45402" y="278594"/>
                </a:lnTo>
                <a:lnTo>
                  <a:pt x="53809" y="295274"/>
                </a:lnTo>
                <a:lnTo>
                  <a:pt x="98425" y="250583"/>
                </a:lnTo>
                <a:lnTo>
                  <a:pt x="166624" y="250583"/>
                </a:lnTo>
                <a:lnTo>
                  <a:pt x="174143" y="236342"/>
                </a:lnTo>
                <a:lnTo>
                  <a:pt x="181022" y="220433"/>
                </a:lnTo>
                <a:lnTo>
                  <a:pt x="68961" y="220433"/>
                </a:lnTo>
                <a:lnTo>
                  <a:pt x="65010" y="209178"/>
                </a:lnTo>
                <a:lnTo>
                  <a:pt x="57781" y="185791"/>
                </a:lnTo>
                <a:lnTo>
                  <a:pt x="50833" y="156636"/>
                </a:lnTo>
                <a:lnTo>
                  <a:pt x="47726" y="128079"/>
                </a:lnTo>
                <a:lnTo>
                  <a:pt x="55149" y="96752"/>
                </a:lnTo>
                <a:lnTo>
                  <a:pt x="71747" y="73529"/>
                </a:lnTo>
                <a:lnTo>
                  <a:pt x="89008" y="58760"/>
                </a:lnTo>
                <a:lnTo>
                  <a:pt x="98425" y="52793"/>
                </a:lnTo>
                <a:lnTo>
                  <a:pt x="163047" y="52793"/>
                </a:lnTo>
                <a:lnTo>
                  <a:pt x="150261" y="36939"/>
                </a:lnTo>
                <a:lnTo>
                  <a:pt x="116756" y="10825"/>
                </a:lnTo>
                <a:lnTo>
                  <a:pt x="98425" y="0"/>
                </a:lnTo>
                <a:close/>
              </a:path>
              <a:path w="196850" h="295275">
                <a:moveTo>
                  <a:pt x="166624" y="250583"/>
                </a:moveTo>
                <a:lnTo>
                  <a:pt x="98425" y="250583"/>
                </a:lnTo>
                <a:lnTo>
                  <a:pt x="143027" y="295274"/>
                </a:lnTo>
                <a:lnTo>
                  <a:pt x="166624" y="250583"/>
                </a:lnTo>
                <a:close/>
              </a:path>
              <a:path w="196850" h="295275">
                <a:moveTo>
                  <a:pt x="98425" y="190931"/>
                </a:moveTo>
                <a:lnTo>
                  <a:pt x="68961" y="220433"/>
                </a:lnTo>
                <a:lnTo>
                  <a:pt x="127876" y="220433"/>
                </a:lnTo>
                <a:lnTo>
                  <a:pt x="98425" y="190931"/>
                </a:lnTo>
                <a:close/>
              </a:path>
              <a:path w="196850" h="295275">
                <a:moveTo>
                  <a:pt x="163047" y="52793"/>
                </a:moveTo>
                <a:lnTo>
                  <a:pt x="98425" y="52793"/>
                </a:lnTo>
                <a:lnTo>
                  <a:pt x="107839" y="58760"/>
                </a:lnTo>
                <a:lnTo>
                  <a:pt x="125096" y="73529"/>
                </a:lnTo>
                <a:lnTo>
                  <a:pt x="141689" y="96752"/>
                </a:lnTo>
                <a:lnTo>
                  <a:pt x="149110" y="128079"/>
                </a:lnTo>
                <a:lnTo>
                  <a:pt x="146003" y="156636"/>
                </a:lnTo>
                <a:lnTo>
                  <a:pt x="139055" y="185791"/>
                </a:lnTo>
                <a:lnTo>
                  <a:pt x="131826" y="209178"/>
                </a:lnTo>
                <a:lnTo>
                  <a:pt x="127876" y="220433"/>
                </a:lnTo>
                <a:lnTo>
                  <a:pt x="181022" y="220433"/>
                </a:lnTo>
                <a:lnTo>
                  <a:pt x="190122" y="199388"/>
                </a:lnTo>
                <a:lnTo>
                  <a:pt x="196009" y="168832"/>
                </a:lnTo>
                <a:lnTo>
                  <a:pt x="196850" y="129095"/>
                </a:lnTo>
                <a:lnTo>
                  <a:pt x="182455" y="76857"/>
                </a:lnTo>
                <a:lnTo>
                  <a:pt x="163047" y="52793"/>
                </a:lnTo>
                <a:close/>
              </a:path>
            </a:pathLst>
          </a:custGeom>
          <a:solidFill>
            <a:srgbClr val="0C30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131">
            <a:extLst>
              <a:ext uri="{FF2B5EF4-FFF2-40B4-BE49-F238E27FC236}">
                <a16:creationId xmlns:a16="http://schemas.microsoft.com/office/drawing/2014/main" id="{FF82B16A-3B72-701E-D577-92320B36DEC5}"/>
              </a:ext>
            </a:extLst>
          </p:cNvPr>
          <p:cNvSpPr/>
          <p:nvPr/>
        </p:nvSpPr>
        <p:spPr>
          <a:xfrm>
            <a:off x="9156668" y="501875"/>
            <a:ext cx="67310" cy="67310"/>
          </a:xfrm>
          <a:custGeom>
            <a:avLst/>
            <a:gdLst/>
            <a:ahLst/>
            <a:cxnLst/>
            <a:rect l="l" t="t" r="r" b="b"/>
            <a:pathLst>
              <a:path w="67310" h="67309">
                <a:moveTo>
                  <a:pt x="33642" y="0"/>
                </a:moveTo>
                <a:lnTo>
                  <a:pt x="0" y="33642"/>
                </a:lnTo>
                <a:lnTo>
                  <a:pt x="33642" y="67284"/>
                </a:lnTo>
                <a:lnTo>
                  <a:pt x="67284" y="33642"/>
                </a:lnTo>
                <a:lnTo>
                  <a:pt x="33642" y="0"/>
                </a:lnTo>
                <a:close/>
              </a:path>
            </a:pathLst>
          </a:custGeom>
          <a:solidFill>
            <a:srgbClr val="0C30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132">
            <a:extLst>
              <a:ext uri="{FF2B5EF4-FFF2-40B4-BE49-F238E27FC236}">
                <a16:creationId xmlns:a16="http://schemas.microsoft.com/office/drawing/2014/main" id="{D85E4286-CB74-1277-5BCC-182ADBFAD292}"/>
              </a:ext>
            </a:extLst>
          </p:cNvPr>
          <p:cNvSpPr txBox="1"/>
          <p:nvPr/>
        </p:nvSpPr>
        <p:spPr>
          <a:xfrm>
            <a:off x="8275407" y="836131"/>
            <a:ext cx="657860" cy="10541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500" b="1" spc="10" dirty="0">
                <a:solidFill>
                  <a:srgbClr val="0C3046"/>
                </a:solidFill>
                <a:latin typeface="Circe Bold"/>
                <a:cs typeface="Circe Bold"/>
              </a:rPr>
              <a:t>Челябинская</a:t>
            </a:r>
            <a:r>
              <a:rPr sz="500" b="1" spc="-35" dirty="0">
                <a:solidFill>
                  <a:srgbClr val="0C3046"/>
                </a:solidFill>
                <a:latin typeface="Circe Bold"/>
                <a:cs typeface="Circe Bold"/>
              </a:rPr>
              <a:t> </a:t>
            </a:r>
            <a:r>
              <a:rPr sz="500" b="1" spc="5" dirty="0">
                <a:solidFill>
                  <a:srgbClr val="0C3046"/>
                </a:solidFill>
                <a:latin typeface="Circe Bold"/>
                <a:cs typeface="Circe Bold"/>
              </a:rPr>
              <a:t>область</a:t>
            </a:r>
            <a:endParaRPr sz="500">
              <a:latin typeface="Circe Bold"/>
              <a:cs typeface="Circe Bold"/>
            </a:endParaRPr>
          </a:p>
        </p:txBody>
      </p:sp>
      <p:pic>
        <p:nvPicPr>
          <p:cNvPr id="1026" name="Picture 2" descr="Изображение логотипа">
            <a:extLst>
              <a:ext uri="{FF2B5EF4-FFF2-40B4-BE49-F238E27FC236}">
                <a16:creationId xmlns:a16="http://schemas.microsoft.com/office/drawing/2014/main" id="{8F628CF2-8822-2F2C-606C-CA5D19A0DD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5913" y="352043"/>
            <a:ext cx="1418091" cy="6863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Прямоугольник: скругленные углы 24">
            <a:extLst>
              <a:ext uri="{FF2B5EF4-FFF2-40B4-BE49-F238E27FC236}">
                <a16:creationId xmlns:a16="http://schemas.microsoft.com/office/drawing/2014/main" id="{99CC1586-7F15-DF14-2B31-9364432E80E3}"/>
              </a:ext>
            </a:extLst>
          </p:cNvPr>
          <p:cNvSpPr/>
          <p:nvPr/>
        </p:nvSpPr>
        <p:spPr>
          <a:xfrm>
            <a:off x="3727547" y="2068653"/>
            <a:ext cx="4736905" cy="868680"/>
          </a:xfrm>
          <a:prstGeom prst="roundRect">
            <a:avLst/>
          </a:prstGeom>
          <a:noFill/>
          <a:ln w="57150">
            <a:solidFill>
              <a:srgbClr val="4D1A8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rgbClr val="4D1A84"/>
                </a:solidFill>
              </a:rPr>
              <a:t>НОВЫЕ КАТЕГОРИИ ОБРАЩЕНИЙ</a:t>
            </a:r>
          </a:p>
        </p:txBody>
      </p:sp>
      <p:sp>
        <p:nvSpPr>
          <p:cNvPr id="26" name="Прямоугольник: скругленные углы 25">
            <a:extLst>
              <a:ext uri="{FF2B5EF4-FFF2-40B4-BE49-F238E27FC236}">
                <a16:creationId xmlns:a16="http://schemas.microsoft.com/office/drawing/2014/main" id="{E3899B23-CAEF-4AEA-A70C-CCA169470224}"/>
              </a:ext>
            </a:extLst>
          </p:cNvPr>
          <p:cNvSpPr/>
          <p:nvPr/>
        </p:nvSpPr>
        <p:spPr>
          <a:xfrm>
            <a:off x="1461604" y="3589713"/>
            <a:ext cx="2192411" cy="1339119"/>
          </a:xfrm>
          <a:prstGeom prst="roundRect">
            <a:avLst/>
          </a:prstGeom>
          <a:noFill/>
          <a:ln w="44450">
            <a:solidFill>
              <a:srgbClr val="4D1A8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rgbClr val="4D1A84"/>
                </a:solidFill>
              </a:rPr>
              <a:t>вопросы бизнеса, связанные с поддержкой</a:t>
            </a:r>
            <a:br>
              <a:rPr lang="ru-RU" sz="1400" b="1" dirty="0">
                <a:solidFill>
                  <a:srgbClr val="4D1A84"/>
                </a:solidFill>
              </a:rPr>
            </a:br>
            <a:r>
              <a:rPr lang="ru-RU" sz="1400" b="1" dirty="0">
                <a:solidFill>
                  <a:srgbClr val="4D1A84"/>
                </a:solidFill>
              </a:rPr>
              <a:t>и сопровождением инвестора</a:t>
            </a:r>
          </a:p>
        </p:txBody>
      </p:sp>
      <p:sp>
        <p:nvSpPr>
          <p:cNvPr id="27" name="Прямоугольник: скругленные углы 26">
            <a:extLst>
              <a:ext uri="{FF2B5EF4-FFF2-40B4-BE49-F238E27FC236}">
                <a16:creationId xmlns:a16="http://schemas.microsoft.com/office/drawing/2014/main" id="{193F3D4C-FA4A-CB57-2737-7EECC79790C1}"/>
              </a:ext>
            </a:extLst>
          </p:cNvPr>
          <p:cNvSpPr/>
          <p:nvPr/>
        </p:nvSpPr>
        <p:spPr>
          <a:xfrm>
            <a:off x="3820561" y="3589713"/>
            <a:ext cx="2193030" cy="1339119"/>
          </a:xfrm>
          <a:prstGeom prst="roundRect">
            <a:avLst/>
          </a:prstGeom>
          <a:noFill/>
          <a:ln w="44450">
            <a:solidFill>
              <a:srgbClr val="4D1A8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rgbClr val="4D1A84"/>
                </a:solidFill>
              </a:rPr>
              <a:t>вопросы бизнеса, связанные с автомобильными дорогами</a:t>
            </a:r>
          </a:p>
          <a:p>
            <a:pPr algn="ctr"/>
            <a:r>
              <a:rPr lang="ru-RU" sz="1400" b="1" dirty="0">
                <a:solidFill>
                  <a:srgbClr val="4D1A84"/>
                </a:solidFill>
              </a:rPr>
              <a:t>и транспортом</a:t>
            </a:r>
          </a:p>
        </p:txBody>
      </p:sp>
      <p:sp>
        <p:nvSpPr>
          <p:cNvPr id="28" name="Прямоугольник: скругленные углы 27">
            <a:extLst>
              <a:ext uri="{FF2B5EF4-FFF2-40B4-BE49-F238E27FC236}">
                <a16:creationId xmlns:a16="http://schemas.microsoft.com/office/drawing/2014/main" id="{030AFF74-35B1-D59E-5C91-62862B9F7971}"/>
              </a:ext>
            </a:extLst>
          </p:cNvPr>
          <p:cNvSpPr/>
          <p:nvPr/>
        </p:nvSpPr>
        <p:spPr>
          <a:xfrm>
            <a:off x="6180137" y="3589714"/>
            <a:ext cx="2193030" cy="1339120"/>
          </a:xfrm>
          <a:prstGeom prst="roundRect">
            <a:avLst/>
          </a:prstGeom>
          <a:noFill/>
          <a:ln w="44450">
            <a:solidFill>
              <a:srgbClr val="4D1A8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rgbClr val="4D1A84"/>
                </a:solidFill>
              </a:rPr>
              <a:t>вопросы бизнеса, связанные с земельными отношениями</a:t>
            </a:r>
          </a:p>
          <a:p>
            <a:pPr algn="ctr"/>
            <a:r>
              <a:rPr lang="ru-RU" sz="1400" b="1" dirty="0">
                <a:solidFill>
                  <a:srgbClr val="4D1A84"/>
                </a:solidFill>
              </a:rPr>
              <a:t>и недвижимым имуществом</a:t>
            </a:r>
          </a:p>
        </p:txBody>
      </p:sp>
      <p:sp>
        <p:nvSpPr>
          <p:cNvPr id="29" name="Прямоугольник: скругленные углы 28">
            <a:extLst>
              <a:ext uri="{FF2B5EF4-FFF2-40B4-BE49-F238E27FC236}">
                <a16:creationId xmlns:a16="http://schemas.microsoft.com/office/drawing/2014/main" id="{5CF0B76A-DCE3-9592-CBC8-8912AE36EC45}"/>
              </a:ext>
            </a:extLst>
          </p:cNvPr>
          <p:cNvSpPr/>
          <p:nvPr/>
        </p:nvSpPr>
        <p:spPr>
          <a:xfrm>
            <a:off x="8560989" y="3589714"/>
            <a:ext cx="2232690" cy="1339118"/>
          </a:xfrm>
          <a:prstGeom prst="roundRect">
            <a:avLst/>
          </a:prstGeom>
          <a:noFill/>
          <a:ln w="44450">
            <a:solidFill>
              <a:srgbClr val="4D1A8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rgbClr val="4D1A84"/>
                </a:solidFill>
              </a:rPr>
              <a:t>вопросы бизнеса, связанные с кадровыми ресурсами</a:t>
            </a:r>
          </a:p>
        </p:txBody>
      </p:sp>
      <p:cxnSp>
        <p:nvCxnSpPr>
          <p:cNvPr id="34" name="Соединитель: уступ 33">
            <a:extLst>
              <a:ext uri="{FF2B5EF4-FFF2-40B4-BE49-F238E27FC236}">
                <a16:creationId xmlns:a16="http://schemas.microsoft.com/office/drawing/2014/main" id="{DDFD0ACF-4296-1691-6D88-6C83DA522921}"/>
              </a:ext>
            </a:extLst>
          </p:cNvPr>
          <p:cNvCxnSpPr>
            <a:cxnSpLocks/>
            <a:stCxn id="25" idx="2"/>
            <a:endCxn id="27" idx="0"/>
          </p:cNvCxnSpPr>
          <p:nvPr/>
        </p:nvCxnSpPr>
        <p:spPr>
          <a:xfrm rot="5400000">
            <a:off x="5180348" y="2674061"/>
            <a:ext cx="652380" cy="1178924"/>
          </a:xfrm>
          <a:prstGeom prst="bentConnector3">
            <a:avLst/>
          </a:prstGeom>
          <a:ln w="38100">
            <a:solidFill>
              <a:srgbClr val="4D1A8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Соединитель: уступ 35">
            <a:extLst>
              <a:ext uri="{FF2B5EF4-FFF2-40B4-BE49-F238E27FC236}">
                <a16:creationId xmlns:a16="http://schemas.microsoft.com/office/drawing/2014/main" id="{F106E17A-D836-5E25-E9A7-06FE066A2F76}"/>
              </a:ext>
            </a:extLst>
          </p:cNvPr>
          <p:cNvCxnSpPr>
            <a:cxnSpLocks/>
            <a:stCxn id="25" idx="2"/>
            <a:endCxn id="28" idx="0"/>
          </p:cNvCxnSpPr>
          <p:nvPr/>
        </p:nvCxnSpPr>
        <p:spPr>
          <a:xfrm rot="16200000" flipH="1">
            <a:off x="6360136" y="2673197"/>
            <a:ext cx="652381" cy="1180652"/>
          </a:xfrm>
          <a:prstGeom prst="bentConnector3">
            <a:avLst/>
          </a:prstGeom>
          <a:ln w="38100">
            <a:solidFill>
              <a:srgbClr val="4D1A8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Соединитель: уступ 51">
            <a:extLst>
              <a:ext uri="{FF2B5EF4-FFF2-40B4-BE49-F238E27FC236}">
                <a16:creationId xmlns:a16="http://schemas.microsoft.com/office/drawing/2014/main" id="{62D2709C-760B-4F99-777F-5BAC36EB6794}"/>
              </a:ext>
            </a:extLst>
          </p:cNvPr>
          <p:cNvCxnSpPr>
            <a:cxnSpLocks/>
            <a:stCxn id="25" idx="2"/>
            <a:endCxn id="26" idx="0"/>
          </p:cNvCxnSpPr>
          <p:nvPr/>
        </p:nvCxnSpPr>
        <p:spPr>
          <a:xfrm rot="5400000">
            <a:off x="4000715" y="1494428"/>
            <a:ext cx="652380" cy="3538190"/>
          </a:xfrm>
          <a:prstGeom prst="bentConnector3">
            <a:avLst/>
          </a:prstGeom>
          <a:ln w="38100">
            <a:solidFill>
              <a:srgbClr val="4D1A8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Соединитель: уступ 53">
            <a:extLst>
              <a:ext uri="{FF2B5EF4-FFF2-40B4-BE49-F238E27FC236}">
                <a16:creationId xmlns:a16="http://schemas.microsoft.com/office/drawing/2014/main" id="{B518DB2C-D62C-D9B1-C4A7-0D415ECD8169}"/>
              </a:ext>
            </a:extLst>
          </p:cNvPr>
          <p:cNvCxnSpPr>
            <a:cxnSpLocks/>
            <a:stCxn id="25" idx="2"/>
            <a:endCxn id="29" idx="0"/>
          </p:cNvCxnSpPr>
          <p:nvPr/>
        </p:nvCxnSpPr>
        <p:spPr>
          <a:xfrm rot="16200000" flipH="1">
            <a:off x="7560477" y="1472856"/>
            <a:ext cx="652381" cy="3581334"/>
          </a:xfrm>
          <a:prstGeom prst="bentConnector3">
            <a:avLst/>
          </a:prstGeom>
          <a:ln w="38100">
            <a:solidFill>
              <a:srgbClr val="4D1A8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B4182E5F-5281-71A8-4636-36324B16E09E}"/>
              </a:ext>
            </a:extLst>
          </p:cNvPr>
          <p:cNvSpPr txBox="1"/>
          <p:nvPr/>
        </p:nvSpPr>
        <p:spPr>
          <a:xfrm>
            <a:off x="-159147" y="376667"/>
            <a:ext cx="677656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000" b="1" dirty="0">
                <a:solidFill>
                  <a:srgbClr val="4D1A84"/>
                </a:solidFill>
              </a:rPr>
              <a:t>НОВЫЕ КАТЕГОРИИ ОБРАЩЕНИЙ</a:t>
            </a:r>
            <a:endParaRPr lang="ru-RU" sz="3000" dirty="0">
              <a:solidFill>
                <a:srgbClr val="4D1A84"/>
              </a:solidFill>
            </a:endParaRPr>
          </a:p>
        </p:txBody>
      </p:sp>
      <p:sp>
        <p:nvSpPr>
          <p:cNvPr id="46" name="Прямоугольник: скругленные углы 45">
            <a:extLst>
              <a:ext uri="{FF2B5EF4-FFF2-40B4-BE49-F238E27FC236}">
                <a16:creationId xmlns:a16="http://schemas.microsoft.com/office/drawing/2014/main" id="{380C5C87-CF31-24BA-F435-F388398F2784}"/>
              </a:ext>
            </a:extLst>
          </p:cNvPr>
          <p:cNvSpPr/>
          <p:nvPr/>
        </p:nvSpPr>
        <p:spPr>
          <a:xfrm>
            <a:off x="1677359" y="5357553"/>
            <a:ext cx="4100375" cy="1123780"/>
          </a:xfrm>
          <a:prstGeom prst="roundRect">
            <a:avLst/>
          </a:prstGeom>
          <a:noFill/>
          <a:ln w="44450">
            <a:solidFill>
              <a:srgbClr val="4D1A8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rgbClr val="4D1A84"/>
                </a:solidFill>
              </a:rPr>
              <a:t>Важное примечание:</a:t>
            </a:r>
            <a:br>
              <a:rPr lang="ru-RU" sz="1400" b="1" dirty="0">
                <a:solidFill>
                  <a:srgbClr val="4D1A84"/>
                </a:solidFill>
              </a:rPr>
            </a:br>
            <a:r>
              <a:rPr lang="ru-RU" sz="1400" b="1" dirty="0">
                <a:solidFill>
                  <a:srgbClr val="4D1A84"/>
                </a:solidFill>
              </a:rPr>
              <a:t>обращение посредством ПОС ЕПГУ по данным категориям могут направить только индивидуальные предприниматели</a:t>
            </a:r>
            <a:br>
              <a:rPr lang="ru-RU" sz="1400" b="1" dirty="0">
                <a:solidFill>
                  <a:srgbClr val="4D1A84"/>
                </a:solidFill>
              </a:rPr>
            </a:br>
            <a:r>
              <a:rPr lang="ru-RU" sz="1400" b="1" dirty="0">
                <a:solidFill>
                  <a:srgbClr val="4D1A84"/>
                </a:solidFill>
              </a:rPr>
              <a:t>и юридические лица</a:t>
            </a:r>
          </a:p>
        </p:txBody>
      </p:sp>
    </p:spTree>
    <p:extLst>
      <p:ext uri="{BB962C8B-B14F-4D97-AF65-F5344CB8AC3E}">
        <p14:creationId xmlns:p14="http://schemas.microsoft.com/office/powerpoint/2010/main" val="21193998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66C4E4F-BF1D-E9B7-339A-62C474388BA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112">
            <a:extLst>
              <a:ext uri="{FF2B5EF4-FFF2-40B4-BE49-F238E27FC236}">
                <a16:creationId xmlns:a16="http://schemas.microsoft.com/office/drawing/2014/main" id="{53440AE3-57BF-1808-D95B-D781D3AF4639}"/>
              </a:ext>
            </a:extLst>
          </p:cNvPr>
          <p:cNvSpPr/>
          <p:nvPr/>
        </p:nvSpPr>
        <p:spPr>
          <a:xfrm>
            <a:off x="9911528" y="530581"/>
            <a:ext cx="777200" cy="42896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113">
            <a:extLst>
              <a:ext uri="{FF2B5EF4-FFF2-40B4-BE49-F238E27FC236}">
                <a16:creationId xmlns:a16="http://schemas.microsoft.com/office/drawing/2014/main" id="{6616DD94-0F9F-79AE-7272-E08D49E55361}"/>
              </a:ext>
            </a:extLst>
          </p:cNvPr>
          <p:cNvSpPr/>
          <p:nvPr/>
        </p:nvSpPr>
        <p:spPr>
          <a:xfrm>
            <a:off x="10935944" y="535522"/>
            <a:ext cx="932704" cy="40708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114">
            <a:extLst>
              <a:ext uri="{FF2B5EF4-FFF2-40B4-BE49-F238E27FC236}">
                <a16:creationId xmlns:a16="http://schemas.microsoft.com/office/drawing/2014/main" id="{57EC4E23-3560-2078-1247-FB2F3A7E7644}"/>
              </a:ext>
            </a:extLst>
          </p:cNvPr>
          <p:cNvSpPr/>
          <p:nvPr/>
        </p:nvSpPr>
        <p:spPr>
          <a:xfrm>
            <a:off x="10792816" y="522817"/>
            <a:ext cx="0" cy="423545"/>
          </a:xfrm>
          <a:custGeom>
            <a:avLst/>
            <a:gdLst/>
            <a:ahLst/>
            <a:cxnLst/>
            <a:rect l="l" t="t" r="r" b="b"/>
            <a:pathLst>
              <a:path h="423544">
                <a:moveTo>
                  <a:pt x="0" y="0"/>
                </a:moveTo>
                <a:lnTo>
                  <a:pt x="0" y="422986"/>
                </a:lnTo>
              </a:path>
            </a:pathLst>
          </a:custGeom>
          <a:ln w="8127">
            <a:solidFill>
              <a:srgbClr val="4640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115">
            <a:extLst>
              <a:ext uri="{FF2B5EF4-FFF2-40B4-BE49-F238E27FC236}">
                <a16:creationId xmlns:a16="http://schemas.microsoft.com/office/drawing/2014/main" id="{9B68183B-95B5-9189-B80B-F10F183D6136}"/>
              </a:ext>
            </a:extLst>
          </p:cNvPr>
          <p:cNvSpPr/>
          <p:nvPr/>
        </p:nvSpPr>
        <p:spPr>
          <a:xfrm>
            <a:off x="9387182" y="530973"/>
            <a:ext cx="414863" cy="41485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116">
            <a:extLst>
              <a:ext uri="{FF2B5EF4-FFF2-40B4-BE49-F238E27FC236}">
                <a16:creationId xmlns:a16="http://schemas.microsoft.com/office/drawing/2014/main" id="{FAA8A279-BD9A-1093-CAC2-C0CC898F01E6}"/>
              </a:ext>
            </a:extLst>
          </p:cNvPr>
          <p:cNvSpPr/>
          <p:nvPr/>
        </p:nvSpPr>
        <p:spPr>
          <a:xfrm>
            <a:off x="6277482" y="307260"/>
            <a:ext cx="556443" cy="718911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117">
            <a:extLst>
              <a:ext uri="{FF2B5EF4-FFF2-40B4-BE49-F238E27FC236}">
                <a16:creationId xmlns:a16="http://schemas.microsoft.com/office/drawing/2014/main" id="{459337C1-F9FC-94D2-AB78-3FF2951542B8}"/>
              </a:ext>
            </a:extLst>
          </p:cNvPr>
          <p:cNvSpPr/>
          <p:nvPr/>
        </p:nvSpPr>
        <p:spPr>
          <a:xfrm>
            <a:off x="8559995" y="550803"/>
            <a:ext cx="354559" cy="150014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18">
            <a:extLst>
              <a:ext uri="{FF2B5EF4-FFF2-40B4-BE49-F238E27FC236}">
                <a16:creationId xmlns:a16="http://schemas.microsoft.com/office/drawing/2014/main" id="{EC91B662-1A42-90E6-F7CB-6A9B1861DFE3}"/>
              </a:ext>
            </a:extLst>
          </p:cNvPr>
          <p:cNvSpPr/>
          <p:nvPr/>
        </p:nvSpPr>
        <p:spPr>
          <a:xfrm>
            <a:off x="8292981" y="673979"/>
            <a:ext cx="103505" cy="158750"/>
          </a:xfrm>
          <a:custGeom>
            <a:avLst/>
            <a:gdLst/>
            <a:ahLst/>
            <a:cxnLst/>
            <a:rect l="l" t="t" r="r" b="b"/>
            <a:pathLst>
              <a:path w="103504" h="158750">
                <a:moveTo>
                  <a:pt x="83578" y="0"/>
                </a:moveTo>
                <a:lnTo>
                  <a:pt x="49263" y="12534"/>
                </a:lnTo>
                <a:lnTo>
                  <a:pt x="42671" y="14300"/>
                </a:lnTo>
                <a:lnTo>
                  <a:pt x="9205" y="44653"/>
                </a:lnTo>
                <a:lnTo>
                  <a:pt x="0" y="96786"/>
                </a:lnTo>
                <a:lnTo>
                  <a:pt x="868" y="110353"/>
                </a:lnTo>
                <a:lnTo>
                  <a:pt x="21784" y="149089"/>
                </a:lnTo>
                <a:lnTo>
                  <a:pt x="52349" y="158369"/>
                </a:lnTo>
                <a:lnTo>
                  <a:pt x="62939" y="157458"/>
                </a:lnTo>
                <a:lnTo>
                  <a:pt x="72582" y="154712"/>
                </a:lnTo>
                <a:lnTo>
                  <a:pt x="81236" y="150112"/>
                </a:lnTo>
                <a:lnTo>
                  <a:pt x="88861" y="143637"/>
                </a:lnTo>
                <a:lnTo>
                  <a:pt x="90263" y="141871"/>
                </a:lnTo>
                <a:lnTo>
                  <a:pt x="51904" y="141871"/>
                </a:lnTo>
                <a:lnTo>
                  <a:pt x="38459" y="138898"/>
                </a:lnTo>
                <a:lnTo>
                  <a:pt x="27960" y="130460"/>
                </a:lnTo>
                <a:lnTo>
                  <a:pt x="21131" y="117279"/>
                </a:lnTo>
                <a:lnTo>
                  <a:pt x="18694" y="100076"/>
                </a:lnTo>
                <a:lnTo>
                  <a:pt x="20231" y="93256"/>
                </a:lnTo>
                <a:lnTo>
                  <a:pt x="24193" y="87325"/>
                </a:lnTo>
                <a:lnTo>
                  <a:pt x="31427" y="81381"/>
                </a:lnTo>
                <a:lnTo>
                  <a:pt x="17589" y="81381"/>
                </a:lnTo>
                <a:lnTo>
                  <a:pt x="32689" y="40463"/>
                </a:lnTo>
                <a:lnTo>
                  <a:pt x="69062" y="27051"/>
                </a:lnTo>
                <a:lnTo>
                  <a:pt x="75222" y="25514"/>
                </a:lnTo>
                <a:lnTo>
                  <a:pt x="85343" y="21996"/>
                </a:lnTo>
                <a:lnTo>
                  <a:pt x="89522" y="18694"/>
                </a:lnTo>
                <a:lnTo>
                  <a:pt x="93040" y="13855"/>
                </a:lnTo>
                <a:lnTo>
                  <a:pt x="83578" y="0"/>
                </a:lnTo>
                <a:close/>
              </a:path>
              <a:path w="103504" h="158750">
                <a:moveTo>
                  <a:pt x="92559" y="74790"/>
                </a:moveTo>
                <a:lnTo>
                  <a:pt x="52781" y="74790"/>
                </a:lnTo>
                <a:lnTo>
                  <a:pt x="66174" y="77232"/>
                </a:lnTo>
                <a:lnTo>
                  <a:pt x="76123" y="84105"/>
                </a:lnTo>
                <a:lnTo>
                  <a:pt x="82320" y="94732"/>
                </a:lnTo>
                <a:lnTo>
                  <a:pt x="84454" y="108432"/>
                </a:lnTo>
                <a:lnTo>
                  <a:pt x="83878" y="115240"/>
                </a:lnTo>
                <a:lnTo>
                  <a:pt x="61366" y="141871"/>
                </a:lnTo>
                <a:lnTo>
                  <a:pt x="90263" y="141871"/>
                </a:lnTo>
                <a:lnTo>
                  <a:pt x="95082" y="135800"/>
                </a:lnTo>
                <a:lnTo>
                  <a:pt x="99567" y="127122"/>
                </a:lnTo>
                <a:lnTo>
                  <a:pt x="102256" y="117742"/>
                </a:lnTo>
                <a:lnTo>
                  <a:pt x="103162" y="107556"/>
                </a:lnTo>
                <a:lnTo>
                  <a:pt x="99938" y="87241"/>
                </a:lnTo>
                <a:lnTo>
                  <a:pt x="92559" y="74790"/>
                </a:lnTo>
                <a:close/>
              </a:path>
              <a:path w="103504" h="158750">
                <a:moveTo>
                  <a:pt x="57188" y="58293"/>
                </a:moveTo>
                <a:lnTo>
                  <a:pt x="44910" y="59952"/>
                </a:lnTo>
                <a:lnTo>
                  <a:pt x="33729" y="64641"/>
                </a:lnTo>
                <a:lnTo>
                  <a:pt x="24489" y="71928"/>
                </a:lnTo>
                <a:lnTo>
                  <a:pt x="18033" y="81381"/>
                </a:lnTo>
                <a:lnTo>
                  <a:pt x="31427" y="81381"/>
                </a:lnTo>
                <a:lnTo>
                  <a:pt x="36512" y="77203"/>
                </a:lnTo>
                <a:lnTo>
                  <a:pt x="43992" y="74790"/>
                </a:lnTo>
                <a:lnTo>
                  <a:pt x="92559" y="74790"/>
                </a:lnTo>
                <a:lnTo>
                  <a:pt x="90733" y="71708"/>
                </a:lnTo>
                <a:lnTo>
                  <a:pt x="76249" y="61784"/>
                </a:lnTo>
                <a:lnTo>
                  <a:pt x="57188" y="58293"/>
                </a:lnTo>
                <a:close/>
              </a:path>
            </a:pathLst>
          </a:custGeom>
          <a:solidFill>
            <a:srgbClr val="0C30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9">
            <a:extLst>
              <a:ext uri="{FF2B5EF4-FFF2-40B4-BE49-F238E27FC236}">
                <a16:creationId xmlns:a16="http://schemas.microsoft.com/office/drawing/2014/main" id="{B39BA082-605B-9EC6-6746-A6D232346AFD}"/>
              </a:ext>
            </a:extLst>
          </p:cNvPr>
          <p:cNvSpPr/>
          <p:nvPr/>
        </p:nvSpPr>
        <p:spPr>
          <a:xfrm>
            <a:off x="8411964" y="731164"/>
            <a:ext cx="92710" cy="99060"/>
          </a:xfrm>
          <a:custGeom>
            <a:avLst/>
            <a:gdLst/>
            <a:ahLst/>
            <a:cxnLst/>
            <a:rect l="l" t="t" r="r" b="b"/>
            <a:pathLst>
              <a:path w="92710" h="99059">
                <a:moveTo>
                  <a:pt x="17602" y="0"/>
                </a:moveTo>
                <a:lnTo>
                  <a:pt x="0" y="0"/>
                </a:lnTo>
                <a:lnTo>
                  <a:pt x="0" y="98983"/>
                </a:lnTo>
                <a:lnTo>
                  <a:pt x="17602" y="98983"/>
                </a:lnTo>
                <a:lnTo>
                  <a:pt x="37236" y="73685"/>
                </a:lnTo>
                <a:lnTo>
                  <a:pt x="17602" y="73685"/>
                </a:lnTo>
                <a:lnTo>
                  <a:pt x="17602" y="0"/>
                </a:lnTo>
                <a:close/>
              </a:path>
              <a:path w="92710" h="99059">
                <a:moveTo>
                  <a:pt x="92392" y="25298"/>
                </a:moveTo>
                <a:lnTo>
                  <a:pt x="74790" y="25298"/>
                </a:lnTo>
                <a:lnTo>
                  <a:pt x="74790" y="98983"/>
                </a:lnTo>
                <a:lnTo>
                  <a:pt x="92392" y="98983"/>
                </a:lnTo>
                <a:lnTo>
                  <a:pt x="92392" y="25298"/>
                </a:lnTo>
                <a:close/>
              </a:path>
              <a:path w="92710" h="99059">
                <a:moveTo>
                  <a:pt x="92392" y="0"/>
                </a:moveTo>
                <a:lnTo>
                  <a:pt x="74790" y="0"/>
                </a:lnTo>
                <a:lnTo>
                  <a:pt x="17602" y="73685"/>
                </a:lnTo>
                <a:lnTo>
                  <a:pt x="37236" y="73685"/>
                </a:lnTo>
                <a:lnTo>
                  <a:pt x="74790" y="25298"/>
                </a:lnTo>
                <a:lnTo>
                  <a:pt x="92392" y="25298"/>
                </a:lnTo>
                <a:lnTo>
                  <a:pt x="92392" y="0"/>
                </a:lnTo>
                <a:close/>
              </a:path>
            </a:pathLst>
          </a:custGeom>
          <a:solidFill>
            <a:srgbClr val="0C30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0">
            <a:extLst>
              <a:ext uri="{FF2B5EF4-FFF2-40B4-BE49-F238E27FC236}">
                <a16:creationId xmlns:a16="http://schemas.microsoft.com/office/drawing/2014/main" id="{5106F9C0-0171-86B1-909F-8CBB8BD823A5}"/>
              </a:ext>
            </a:extLst>
          </p:cNvPr>
          <p:cNvSpPr/>
          <p:nvPr/>
        </p:nvSpPr>
        <p:spPr>
          <a:xfrm>
            <a:off x="8518645" y="728965"/>
            <a:ext cx="83185" cy="103505"/>
          </a:xfrm>
          <a:custGeom>
            <a:avLst/>
            <a:gdLst/>
            <a:ahLst/>
            <a:cxnLst/>
            <a:rect l="l" t="t" r="r" b="b"/>
            <a:pathLst>
              <a:path w="83185" h="103505">
                <a:moveTo>
                  <a:pt x="9016" y="76771"/>
                </a:moveTo>
                <a:lnTo>
                  <a:pt x="0" y="89966"/>
                </a:lnTo>
                <a:lnTo>
                  <a:pt x="3301" y="93700"/>
                </a:lnTo>
                <a:lnTo>
                  <a:pt x="9016" y="97002"/>
                </a:lnTo>
                <a:lnTo>
                  <a:pt x="17157" y="99644"/>
                </a:lnTo>
                <a:lnTo>
                  <a:pt x="25298" y="102057"/>
                </a:lnTo>
                <a:lnTo>
                  <a:pt x="33210" y="103378"/>
                </a:lnTo>
                <a:lnTo>
                  <a:pt x="40919" y="103378"/>
                </a:lnTo>
                <a:lnTo>
                  <a:pt x="57968" y="101306"/>
                </a:lnTo>
                <a:lnTo>
                  <a:pt x="71245" y="95380"/>
                </a:lnTo>
                <a:lnTo>
                  <a:pt x="78468" y="87541"/>
                </a:lnTo>
                <a:lnTo>
                  <a:pt x="38277" y="87541"/>
                </a:lnTo>
                <a:lnTo>
                  <a:pt x="31016" y="86754"/>
                </a:lnTo>
                <a:lnTo>
                  <a:pt x="23237" y="84547"/>
                </a:lnTo>
                <a:lnTo>
                  <a:pt x="15664" y="81143"/>
                </a:lnTo>
                <a:lnTo>
                  <a:pt x="9016" y="76771"/>
                </a:lnTo>
                <a:close/>
              </a:path>
              <a:path w="83185" h="103505">
                <a:moveTo>
                  <a:pt x="77235" y="15836"/>
                </a:moveTo>
                <a:lnTo>
                  <a:pt x="39814" y="15836"/>
                </a:lnTo>
                <a:lnTo>
                  <a:pt x="48590" y="16833"/>
                </a:lnTo>
                <a:lnTo>
                  <a:pt x="55241" y="19686"/>
                </a:lnTo>
                <a:lnTo>
                  <a:pt x="59459" y="24189"/>
                </a:lnTo>
                <a:lnTo>
                  <a:pt x="60934" y="30137"/>
                </a:lnTo>
                <a:lnTo>
                  <a:pt x="60934" y="38061"/>
                </a:lnTo>
                <a:lnTo>
                  <a:pt x="53670" y="44208"/>
                </a:lnTo>
                <a:lnTo>
                  <a:pt x="28155" y="44208"/>
                </a:lnTo>
                <a:lnTo>
                  <a:pt x="28155" y="58508"/>
                </a:lnTo>
                <a:lnTo>
                  <a:pt x="56972" y="58508"/>
                </a:lnTo>
                <a:lnTo>
                  <a:pt x="64223" y="63131"/>
                </a:lnTo>
                <a:lnTo>
                  <a:pt x="64223" y="71272"/>
                </a:lnTo>
                <a:lnTo>
                  <a:pt x="62304" y="77897"/>
                </a:lnTo>
                <a:lnTo>
                  <a:pt x="56942" y="83035"/>
                </a:lnTo>
                <a:lnTo>
                  <a:pt x="48734" y="86360"/>
                </a:lnTo>
                <a:lnTo>
                  <a:pt x="38277" y="87541"/>
                </a:lnTo>
                <a:lnTo>
                  <a:pt x="78468" y="87541"/>
                </a:lnTo>
                <a:lnTo>
                  <a:pt x="79861" y="86029"/>
                </a:lnTo>
                <a:lnTo>
                  <a:pt x="82930" y="73685"/>
                </a:lnTo>
                <a:lnTo>
                  <a:pt x="81556" y="65159"/>
                </a:lnTo>
                <a:lnTo>
                  <a:pt x="77541" y="58073"/>
                </a:lnTo>
                <a:lnTo>
                  <a:pt x="71052" y="52964"/>
                </a:lnTo>
                <a:lnTo>
                  <a:pt x="62255" y="50368"/>
                </a:lnTo>
                <a:lnTo>
                  <a:pt x="62255" y="49936"/>
                </a:lnTo>
                <a:lnTo>
                  <a:pt x="69883" y="46139"/>
                </a:lnTo>
                <a:lnTo>
                  <a:pt x="75309" y="41001"/>
                </a:lnTo>
                <a:lnTo>
                  <a:pt x="78552" y="34502"/>
                </a:lnTo>
                <a:lnTo>
                  <a:pt x="79629" y="26619"/>
                </a:lnTo>
                <a:lnTo>
                  <a:pt x="77235" y="15836"/>
                </a:lnTo>
                <a:close/>
              </a:path>
              <a:path w="83185" h="103505">
                <a:moveTo>
                  <a:pt x="42456" y="0"/>
                </a:moveTo>
                <a:lnTo>
                  <a:pt x="30769" y="918"/>
                </a:lnTo>
                <a:lnTo>
                  <a:pt x="19907" y="3549"/>
                </a:lnTo>
                <a:lnTo>
                  <a:pt x="10530" y="7704"/>
                </a:lnTo>
                <a:lnTo>
                  <a:pt x="3301" y="13195"/>
                </a:lnTo>
                <a:lnTo>
                  <a:pt x="10121" y="26835"/>
                </a:lnTo>
                <a:lnTo>
                  <a:pt x="17172" y="22057"/>
                </a:lnTo>
                <a:lnTo>
                  <a:pt x="24472" y="18616"/>
                </a:lnTo>
                <a:lnTo>
                  <a:pt x="32021" y="16535"/>
                </a:lnTo>
                <a:lnTo>
                  <a:pt x="39814" y="15836"/>
                </a:lnTo>
                <a:lnTo>
                  <a:pt x="77235" y="15836"/>
                </a:lnTo>
                <a:lnTo>
                  <a:pt x="77160" y="15500"/>
                </a:lnTo>
                <a:lnTo>
                  <a:pt x="69948" y="7123"/>
                </a:lnTo>
                <a:lnTo>
                  <a:pt x="58283" y="1839"/>
                </a:lnTo>
                <a:lnTo>
                  <a:pt x="42456" y="0"/>
                </a:lnTo>
                <a:close/>
              </a:path>
            </a:pathLst>
          </a:custGeom>
          <a:solidFill>
            <a:srgbClr val="0C30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21">
            <a:extLst>
              <a:ext uri="{FF2B5EF4-FFF2-40B4-BE49-F238E27FC236}">
                <a16:creationId xmlns:a16="http://schemas.microsoft.com/office/drawing/2014/main" id="{59864F8F-AB99-0730-91B0-23EF0EBA76B6}"/>
              </a:ext>
            </a:extLst>
          </p:cNvPr>
          <p:cNvSpPr/>
          <p:nvPr/>
        </p:nvSpPr>
        <p:spPr>
          <a:xfrm>
            <a:off x="8618950" y="788238"/>
            <a:ext cx="17780" cy="41910"/>
          </a:xfrm>
          <a:custGeom>
            <a:avLst/>
            <a:gdLst/>
            <a:ahLst/>
            <a:cxnLst/>
            <a:rect l="l" t="t" r="r" b="b"/>
            <a:pathLst>
              <a:path w="17779" h="41909">
                <a:moveTo>
                  <a:pt x="0" y="41909"/>
                </a:moveTo>
                <a:lnTo>
                  <a:pt x="17589" y="41909"/>
                </a:lnTo>
                <a:lnTo>
                  <a:pt x="17589" y="0"/>
                </a:lnTo>
                <a:lnTo>
                  <a:pt x="0" y="0"/>
                </a:lnTo>
                <a:lnTo>
                  <a:pt x="0" y="41909"/>
                </a:lnTo>
                <a:close/>
              </a:path>
            </a:pathLst>
          </a:custGeom>
          <a:solidFill>
            <a:srgbClr val="0C30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22">
            <a:extLst>
              <a:ext uri="{FF2B5EF4-FFF2-40B4-BE49-F238E27FC236}">
                <a16:creationId xmlns:a16="http://schemas.microsoft.com/office/drawing/2014/main" id="{AE0818D2-1465-B5BC-D862-CE542F8ADF4C}"/>
              </a:ext>
            </a:extLst>
          </p:cNvPr>
          <p:cNvSpPr/>
          <p:nvPr/>
        </p:nvSpPr>
        <p:spPr>
          <a:xfrm>
            <a:off x="8618950" y="779983"/>
            <a:ext cx="90805" cy="0"/>
          </a:xfrm>
          <a:custGeom>
            <a:avLst/>
            <a:gdLst/>
            <a:ahLst/>
            <a:cxnLst/>
            <a:rect l="l" t="t" r="r" b="b"/>
            <a:pathLst>
              <a:path w="90804">
                <a:moveTo>
                  <a:pt x="0" y="0"/>
                </a:moveTo>
                <a:lnTo>
                  <a:pt x="90182" y="0"/>
                </a:lnTo>
              </a:path>
            </a:pathLst>
          </a:custGeom>
          <a:ln w="16510">
            <a:solidFill>
              <a:srgbClr val="0C304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23">
            <a:extLst>
              <a:ext uri="{FF2B5EF4-FFF2-40B4-BE49-F238E27FC236}">
                <a16:creationId xmlns:a16="http://schemas.microsoft.com/office/drawing/2014/main" id="{E44067C5-DF53-E397-A408-1B297A838396}"/>
              </a:ext>
            </a:extLst>
          </p:cNvPr>
          <p:cNvSpPr/>
          <p:nvPr/>
        </p:nvSpPr>
        <p:spPr>
          <a:xfrm>
            <a:off x="8618950" y="731088"/>
            <a:ext cx="17780" cy="40640"/>
          </a:xfrm>
          <a:custGeom>
            <a:avLst/>
            <a:gdLst/>
            <a:ahLst/>
            <a:cxnLst/>
            <a:rect l="l" t="t" r="r" b="b"/>
            <a:pathLst>
              <a:path w="17779" h="40640">
                <a:moveTo>
                  <a:pt x="0" y="40639"/>
                </a:moveTo>
                <a:lnTo>
                  <a:pt x="17589" y="40639"/>
                </a:lnTo>
                <a:lnTo>
                  <a:pt x="17589" y="0"/>
                </a:lnTo>
                <a:lnTo>
                  <a:pt x="0" y="0"/>
                </a:lnTo>
                <a:lnTo>
                  <a:pt x="0" y="40639"/>
                </a:lnTo>
                <a:close/>
              </a:path>
            </a:pathLst>
          </a:custGeom>
          <a:solidFill>
            <a:srgbClr val="0C30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24">
            <a:extLst>
              <a:ext uri="{FF2B5EF4-FFF2-40B4-BE49-F238E27FC236}">
                <a16:creationId xmlns:a16="http://schemas.microsoft.com/office/drawing/2014/main" id="{0D8DA1E6-3C24-FF99-4E6E-CB231FDB4605}"/>
              </a:ext>
            </a:extLst>
          </p:cNvPr>
          <p:cNvSpPr/>
          <p:nvPr/>
        </p:nvSpPr>
        <p:spPr>
          <a:xfrm>
            <a:off x="8691530" y="788352"/>
            <a:ext cx="17780" cy="41910"/>
          </a:xfrm>
          <a:custGeom>
            <a:avLst/>
            <a:gdLst/>
            <a:ahLst/>
            <a:cxnLst/>
            <a:rect l="l" t="t" r="r" b="b"/>
            <a:pathLst>
              <a:path w="17779" h="41909">
                <a:moveTo>
                  <a:pt x="17602" y="0"/>
                </a:moveTo>
                <a:lnTo>
                  <a:pt x="0" y="0"/>
                </a:lnTo>
                <a:lnTo>
                  <a:pt x="0" y="41795"/>
                </a:lnTo>
                <a:lnTo>
                  <a:pt x="17602" y="41795"/>
                </a:lnTo>
                <a:lnTo>
                  <a:pt x="17602" y="0"/>
                </a:lnTo>
                <a:close/>
              </a:path>
            </a:pathLst>
          </a:custGeom>
          <a:solidFill>
            <a:srgbClr val="0C30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25">
            <a:extLst>
              <a:ext uri="{FF2B5EF4-FFF2-40B4-BE49-F238E27FC236}">
                <a16:creationId xmlns:a16="http://schemas.microsoft.com/office/drawing/2014/main" id="{0D648937-BC5F-934B-5DDD-93DEE707B661}"/>
              </a:ext>
            </a:extLst>
          </p:cNvPr>
          <p:cNvSpPr/>
          <p:nvPr/>
        </p:nvSpPr>
        <p:spPr>
          <a:xfrm>
            <a:off x="8691530" y="731164"/>
            <a:ext cx="17780" cy="41275"/>
          </a:xfrm>
          <a:custGeom>
            <a:avLst/>
            <a:gdLst/>
            <a:ahLst/>
            <a:cxnLst/>
            <a:rect l="l" t="t" r="r" b="b"/>
            <a:pathLst>
              <a:path w="17779" h="41275">
                <a:moveTo>
                  <a:pt x="17602" y="0"/>
                </a:moveTo>
                <a:lnTo>
                  <a:pt x="0" y="0"/>
                </a:lnTo>
                <a:lnTo>
                  <a:pt x="0" y="40690"/>
                </a:lnTo>
                <a:lnTo>
                  <a:pt x="17602" y="40690"/>
                </a:lnTo>
                <a:lnTo>
                  <a:pt x="17602" y="0"/>
                </a:lnTo>
                <a:close/>
              </a:path>
            </a:pathLst>
          </a:custGeom>
          <a:solidFill>
            <a:srgbClr val="0C30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26">
            <a:extLst>
              <a:ext uri="{FF2B5EF4-FFF2-40B4-BE49-F238E27FC236}">
                <a16:creationId xmlns:a16="http://schemas.microsoft.com/office/drawing/2014/main" id="{BD89653A-69BE-56A7-4E63-FB8EAF37838C}"/>
              </a:ext>
            </a:extLst>
          </p:cNvPr>
          <p:cNvSpPr/>
          <p:nvPr/>
        </p:nvSpPr>
        <p:spPr>
          <a:xfrm>
            <a:off x="8724961" y="728971"/>
            <a:ext cx="97155" cy="103505"/>
          </a:xfrm>
          <a:custGeom>
            <a:avLst/>
            <a:gdLst/>
            <a:ahLst/>
            <a:cxnLst/>
            <a:rect l="l" t="t" r="r" b="b"/>
            <a:pathLst>
              <a:path w="97154" h="103505">
                <a:moveTo>
                  <a:pt x="51028" y="0"/>
                </a:moveTo>
                <a:lnTo>
                  <a:pt x="13639" y="14731"/>
                </a:lnTo>
                <a:lnTo>
                  <a:pt x="0" y="51688"/>
                </a:lnTo>
                <a:lnTo>
                  <a:pt x="907" y="62820"/>
                </a:lnTo>
                <a:lnTo>
                  <a:pt x="22355" y="95485"/>
                </a:lnTo>
                <a:lnTo>
                  <a:pt x="53009" y="103377"/>
                </a:lnTo>
                <a:lnTo>
                  <a:pt x="63890" y="102555"/>
                </a:lnTo>
                <a:lnTo>
                  <a:pt x="73739" y="100102"/>
                </a:lnTo>
                <a:lnTo>
                  <a:pt x="82517" y="96043"/>
                </a:lnTo>
                <a:lnTo>
                  <a:pt x="90182" y="90398"/>
                </a:lnTo>
                <a:lnTo>
                  <a:pt x="88786" y="86880"/>
                </a:lnTo>
                <a:lnTo>
                  <a:pt x="54330" y="86880"/>
                </a:lnTo>
                <a:lnTo>
                  <a:pt x="40894" y="84839"/>
                </a:lnTo>
                <a:lnTo>
                  <a:pt x="30302" y="78963"/>
                </a:lnTo>
                <a:lnTo>
                  <a:pt x="23090" y="69623"/>
                </a:lnTo>
                <a:lnTo>
                  <a:pt x="19799" y="57188"/>
                </a:lnTo>
                <a:lnTo>
                  <a:pt x="95897" y="57188"/>
                </a:lnTo>
                <a:lnTo>
                  <a:pt x="96558" y="53886"/>
                </a:lnTo>
                <a:lnTo>
                  <a:pt x="97002" y="49923"/>
                </a:lnTo>
                <a:lnTo>
                  <a:pt x="97002" y="45300"/>
                </a:lnTo>
                <a:lnTo>
                  <a:pt x="96794" y="42887"/>
                </a:lnTo>
                <a:lnTo>
                  <a:pt x="18694" y="42887"/>
                </a:lnTo>
                <a:lnTo>
                  <a:pt x="21970" y="32174"/>
                </a:lnTo>
                <a:lnTo>
                  <a:pt x="28565" y="23834"/>
                </a:lnTo>
                <a:lnTo>
                  <a:pt x="38089" y="18424"/>
                </a:lnTo>
                <a:lnTo>
                  <a:pt x="50152" y="16497"/>
                </a:lnTo>
                <a:lnTo>
                  <a:pt x="87024" y="16497"/>
                </a:lnTo>
                <a:lnTo>
                  <a:pt x="83807" y="12750"/>
                </a:lnTo>
                <a:lnTo>
                  <a:pt x="76797" y="7141"/>
                </a:lnTo>
                <a:lnTo>
                  <a:pt x="68984" y="3160"/>
                </a:lnTo>
                <a:lnTo>
                  <a:pt x="60388" y="786"/>
                </a:lnTo>
                <a:lnTo>
                  <a:pt x="51028" y="0"/>
                </a:lnTo>
                <a:close/>
              </a:path>
              <a:path w="97154" h="103505">
                <a:moveTo>
                  <a:pt x="84683" y="76542"/>
                </a:moveTo>
                <a:lnTo>
                  <a:pt x="78706" y="81035"/>
                </a:lnTo>
                <a:lnTo>
                  <a:pt x="71654" y="84269"/>
                </a:lnTo>
                <a:lnTo>
                  <a:pt x="63529" y="86224"/>
                </a:lnTo>
                <a:lnTo>
                  <a:pt x="54330" y="86880"/>
                </a:lnTo>
                <a:lnTo>
                  <a:pt x="88786" y="86880"/>
                </a:lnTo>
                <a:lnTo>
                  <a:pt x="84683" y="76542"/>
                </a:lnTo>
                <a:close/>
              </a:path>
              <a:path w="97154" h="103505">
                <a:moveTo>
                  <a:pt x="87024" y="16497"/>
                </a:moveTo>
                <a:lnTo>
                  <a:pt x="50152" y="16497"/>
                </a:lnTo>
                <a:lnTo>
                  <a:pt x="61637" y="18300"/>
                </a:lnTo>
                <a:lnTo>
                  <a:pt x="70465" y="23506"/>
                </a:lnTo>
                <a:lnTo>
                  <a:pt x="76284" y="31804"/>
                </a:lnTo>
                <a:lnTo>
                  <a:pt x="78739" y="42887"/>
                </a:lnTo>
                <a:lnTo>
                  <a:pt x="96794" y="42887"/>
                </a:lnTo>
                <a:lnTo>
                  <a:pt x="96178" y="35732"/>
                </a:lnTo>
                <a:lnTo>
                  <a:pt x="93705" y="27130"/>
                </a:lnTo>
                <a:lnTo>
                  <a:pt x="89582" y="19476"/>
                </a:lnTo>
                <a:lnTo>
                  <a:pt x="87024" y="16497"/>
                </a:lnTo>
                <a:close/>
              </a:path>
            </a:pathLst>
          </a:custGeom>
          <a:solidFill>
            <a:srgbClr val="0C30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27">
            <a:extLst>
              <a:ext uri="{FF2B5EF4-FFF2-40B4-BE49-F238E27FC236}">
                <a16:creationId xmlns:a16="http://schemas.microsoft.com/office/drawing/2014/main" id="{9D611E17-63C7-8462-C623-CF469A657EE8}"/>
              </a:ext>
            </a:extLst>
          </p:cNvPr>
          <p:cNvSpPr/>
          <p:nvPr/>
        </p:nvSpPr>
        <p:spPr>
          <a:xfrm>
            <a:off x="8828562" y="728970"/>
            <a:ext cx="91440" cy="103505"/>
          </a:xfrm>
          <a:custGeom>
            <a:avLst/>
            <a:gdLst/>
            <a:ahLst/>
            <a:cxnLst/>
            <a:rect l="l" t="t" r="r" b="b"/>
            <a:pathLst>
              <a:path w="91439" h="103505">
                <a:moveTo>
                  <a:pt x="50152" y="0"/>
                </a:moveTo>
                <a:lnTo>
                  <a:pt x="14300" y="14960"/>
                </a:lnTo>
                <a:lnTo>
                  <a:pt x="0" y="51689"/>
                </a:lnTo>
                <a:lnTo>
                  <a:pt x="907" y="62826"/>
                </a:lnTo>
                <a:lnTo>
                  <a:pt x="22477" y="95491"/>
                </a:lnTo>
                <a:lnTo>
                  <a:pt x="53009" y="103378"/>
                </a:lnTo>
                <a:lnTo>
                  <a:pt x="64394" y="102284"/>
                </a:lnTo>
                <a:lnTo>
                  <a:pt x="74834" y="99086"/>
                </a:lnTo>
                <a:lnTo>
                  <a:pt x="83874" y="93910"/>
                </a:lnTo>
                <a:lnTo>
                  <a:pt x="91059" y="86880"/>
                </a:lnTo>
                <a:lnTo>
                  <a:pt x="54330" y="86880"/>
                </a:lnTo>
                <a:lnTo>
                  <a:pt x="47031" y="86265"/>
                </a:lnTo>
                <a:lnTo>
                  <a:pt x="19316" y="59231"/>
                </a:lnTo>
                <a:lnTo>
                  <a:pt x="18694" y="51689"/>
                </a:lnTo>
                <a:lnTo>
                  <a:pt x="19313" y="44428"/>
                </a:lnTo>
                <a:lnTo>
                  <a:pt x="45882" y="17119"/>
                </a:lnTo>
                <a:lnTo>
                  <a:pt x="52565" y="16497"/>
                </a:lnTo>
                <a:lnTo>
                  <a:pt x="87010" y="16497"/>
                </a:lnTo>
                <a:lnTo>
                  <a:pt x="89077" y="12979"/>
                </a:lnTo>
                <a:lnTo>
                  <a:pt x="81822" y="7329"/>
                </a:lnTo>
                <a:lnTo>
                  <a:pt x="72915" y="3270"/>
                </a:lnTo>
                <a:lnTo>
                  <a:pt x="62358" y="820"/>
                </a:lnTo>
                <a:lnTo>
                  <a:pt x="50152" y="0"/>
                </a:lnTo>
                <a:close/>
              </a:path>
              <a:path w="91439" h="103505">
                <a:moveTo>
                  <a:pt x="82702" y="74129"/>
                </a:moveTo>
                <a:lnTo>
                  <a:pt x="76720" y="79738"/>
                </a:lnTo>
                <a:lnTo>
                  <a:pt x="69997" y="83719"/>
                </a:lnTo>
                <a:lnTo>
                  <a:pt x="62533" y="86093"/>
                </a:lnTo>
                <a:lnTo>
                  <a:pt x="54330" y="86880"/>
                </a:lnTo>
                <a:lnTo>
                  <a:pt x="91059" y="86880"/>
                </a:lnTo>
                <a:lnTo>
                  <a:pt x="82702" y="74129"/>
                </a:lnTo>
                <a:close/>
              </a:path>
              <a:path w="91439" h="103505">
                <a:moveTo>
                  <a:pt x="87010" y="16497"/>
                </a:moveTo>
                <a:lnTo>
                  <a:pt x="52565" y="16497"/>
                </a:lnTo>
                <a:lnTo>
                  <a:pt x="60775" y="17153"/>
                </a:lnTo>
                <a:lnTo>
                  <a:pt x="68241" y="19108"/>
                </a:lnTo>
                <a:lnTo>
                  <a:pt x="74962" y="22342"/>
                </a:lnTo>
                <a:lnTo>
                  <a:pt x="80937" y="26835"/>
                </a:lnTo>
                <a:lnTo>
                  <a:pt x="87010" y="16497"/>
                </a:lnTo>
                <a:close/>
              </a:path>
            </a:pathLst>
          </a:custGeom>
          <a:solidFill>
            <a:srgbClr val="0C30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128">
            <a:extLst>
              <a:ext uri="{FF2B5EF4-FFF2-40B4-BE49-F238E27FC236}">
                <a16:creationId xmlns:a16="http://schemas.microsoft.com/office/drawing/2014/main" id="{6033CC9C-30CA-0201-F739-C914336D5F1A}"/>
              </a:ext>
            </a:extLst>
          </p:cNvPr>
          <p:cNvSpPr/>
          <p:nvPr/>
        </p:nvSpPr>
        <p:spPr>
          <a:xfrm>
            <a:off x="9058828" y="828430"/>
            <a:ext cx="66675" cy="102235"/>
          </a:xfrm>
          <a:custGeom>
            <a:avLst/>
            <a:gdLst/>
            <a:ahLst/>
            <a:cxnLst/>
            <a:rect l="l" t="t" r="r" b="b"/>
            <a:pathLst>
              <a:path w="66675" h="102234">
                <a:moveTo>
                  <a:pt x="33058" y="0"/>
                </a:moveTo>
                <a:lnTo>
                  <a:pt x="0" y="33007"/>
                </a:lnTo>
                <a:lnTo>
                  <a:pt x="33045" y="102019"/>
                </a:lnTo>
                <a:lnTo>
                  <a:pt x="66103" y="33007"/>
                </a:lnTo>
                <a:lnTo>
                  <a:pt x="33058" y="0"/>
                </a:lnTo>
                <a:close/>
              </a:path>
            </a:pathLst>
          </a:custGeom>
          <a:solidFill>
            <a:srgbClr val="0C30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129">
            <a:extLst>
              <a:ext uri="{FF2B5EF4-FFF2-40B4-BE49-F238E27FC236}">
                <a16:creationId xmlns:a16="http://schemas.microsoft.com/office/drawing/2014/main" id="{210CD3BF-5729-15A1-A371-5D529D6E7B71}"/>
              </a:ext>
            </a:extLst>
          </p:cNvPr>
          <p:cNvSpPr/>
          <p:nvPr/>
        </p:nvSpPr>
        <p:spPr>
          <a:xfrm>
            <a:off x="9068766" y="638590"/>
            <a:ext cx="46355" cy="46355"/>
          </a:xfrm>
          <a:custGeom>
            <a:avLst/>
            <a:gdLst/>
            <a:ahLst/>
            <a:cxnLst/>
            <a:rect l="l" t="t" r="r" b="b"/>
            <a:pathLst>
              <a:path w="46354" h="46355">
                <a:moveTo>
                  <a:pt x="22961" y="0"/>
                </a:moveTo>
                <a:lnTo>
                  <a:pt x="14021" y="1805"/>
                </a:lnTo>
                <a:lnTo>
                  <a:pt x="6723" y="6727"/>
                </a:lnTo>
                <a:lnTo>
                  <a:pt x="1803" y="14026"/>
                </a:lnTo>
                <a:lnTo>
                  <a:pt x="0" y="22961"/>
                </a:lnTo>
                <a:lnTo>
                  <a:pt x="1803" y="31903"/>
                </a:lnTo>
                <a:lnTo>
                  <a:pt x="6723" y="39206"/>
                </a:lnTo>
                <a:lnTo>
                  <a:pt x="14021" y="44130"/>
                </a:lnTo>
                <a:lnTo>
                  <a:pt x="22961" y="45935"/>
                </a:lnTo>
                <a:lnTo>
                  <a:pt x="31901" y="44130"/>
                </a:lnTo>
                <a:lnTo>
                  <a:pt x="39200" y="39206"/>
                </a:lnTo>
                <a:lnTo>
                  <a:pt x="44119" y="31903"/>
                </a:lnTo>
                <a:lnTo>
                  <a:pt x="45923" y="22961"/>
                </a:lnTo>
                <a:lnTo>
                  <a:pt x="44119" y="14026"/>
                </a:lnTo>
                <a:lnTo>
                  <a:pt x="39200" y="6727"/>
                </a:lnTo>
                <a:lnTo>
                  <a:pt x="31901" y="1805"/>
                </a:lnTo>
                <a:lnTo>
                  <a:pt x="22961" y="0"/>
                </a:lnTo>
                <a:close/>
              </a:path>
            </a:pathLst>
          </a:custGeom>
          <a:solidFill>
            <a:srgbClr val="0C30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130">
            <a:extLst>
              <a:ext uri="{FF2B5EF4-FFF2-40B4-BE49-F238E27FC236}">
                <a16:creationId xmlns:a16="http://schemas.microsoft.com/office/drawing/2014/main" id="{E72E8142-EFBD-B01E-28F7-CEAC3CB34450}"/>
              </a:ext>
            </a:extLst>
          </p:cNvPr>
          <p:cNvSpPr/>
          <p:nvPr/>
        </p:nvSpPr>
        <p:spPr>
          <a:xfrm>
            <a:off x="8993464" y="535522"/>
            <a:ext cx="196850" cy="295275"/>
          </a:xfrm>
          <a:custGeom>
            <a:avLst/>
            <a:gdLst/>
            <a:ahLst/>
            <a:cxnLst/>
            <a:rect l="l" t="t" r="r" b="b"/>
            <a:pathLst>
              <a:path w="196850" h="295275">
                <a:moveTo>
                  <a:pt x="98425" y="0"/>
                </a:moveTo>
                <a:lnTo>
                  <a:pt x="80093" y="10825"/>
                </a:lnTo>
                <a:lnTo>
                  <a:pt x="46588" y="36939"/>
                </a:lnTo>
                <a:lnTo>
                  <a:pt x="14394" y="76857"/>
                </a:lnTo>
                <a:lnTo>
                  <a:pt x="0" y="129095"/>
                </a:lnTo>
                <a:lnTo>
                  <a:pt x="8407" y="182916"/>
                </a:lnTo>
                <a:lnTo>
                  <a:pt x="26904" y="236945"/>
                </a:lnTo>
                <a:lnTo>
                  <a:pt x="45402" y="278594"/>
                </a:lnTo>
                <a:lnTo>
                  <a:pt x="53809" y="295274"/>
                </a:lnTo>
                <a:lnTo>
                  <a:pt x="98425" y="250583"/>
                </a:lnTo>
                <a:lnTo>
                  <a:pt x="166624" y="250583"/>
                </a:lnTo>
                <a:lnTo>
                  <a:pt x="174143" y="236342"/>
                </a:lnTo>
                <a:lnTo>
                  <a:pt x="181022" y="220433"/>
                </a:lnTo>
                <a:lnTo>
                  <a:pt x="68961" y="220433"/>
                </a:lnTo>
                <a:lnTo>
                  <a:pt x="65010" y="209178"/>
                </a:lnTo>
                <a:lnTo>
                  <a:pt x="57781" y="185791"/>
                </a:lnTo>
                <a:lnTo>
                  <a:pt x="50833" y="156636"/>
                </a:lnTo>
                <a:lnTo>
                  <a:pt x="47726" y="128079"/>
                </a:lnTo>
                <a:lnTo>
                  <a:pt x="55149" y="96752"/>
                </a:lnTo>
                <a:lnTo>
                  <a:pt x="71747" y="73529"/>
                </a:lnTo>
                <a:lnTo>
                  <a:pt x="89008" y="58760"/>
                </a:lnTo>
                <a:lnTo>
                  <a:pt x="98425" y="52793"/>
                </a:lnTo>
                <a:lnTo>
                  <a:pt x="163047" y="52793"/>
                </a:lnTo>
                <a:lnTo>
                  <a:pt x="150261" y="36939"/>
                </a:lnTo>
                <a:lnTo>
                  <a:pt x="116756" y="10825"/>
                </a:lnTo>
                <a:lnTo>
                  <a:pt x="98425" y="0"/>
                </a:lnTo>
                <a:close/>
              </a:path>
              <a:path w="196850" h="295275">
                <a:moveTo>
                  <a:pt x="166624" y="250583"/>
                </a:moveTo>
                <a:lnTo>
                  <a:pt x="98425" y="250583"/>
                </a:lnTo>
                <a:lnTo>
                  <a:pt x="143027" y="295274"/>
                </a:lnTo>
                <a:lnTo>
                  <a:pt x="166624" y="250583"/>
                </a:lnTo>
                <a:close/>
              </a:path>
              <a:path w="196850" h="295275">
                <a:moveTo>
                  <a:pt x="98425" y="190931"/>
                </a:moveTo>
                <a:lnTo>
                  <a:pt x="68961" y="220433"/>
                </a:lnTo>
                <a:lnTo>
                  <a:pt x="127876" y="220433"/>
                </a:lnTo>
                <a:lnTo>
                  <a:pt x="98425" y="190931"/>
                </a:lnTo>
                <a:close/>
              </a:path>
              <a:path w="196850" h="295275">
                <a:moveTo>
                  <a:pt x="163047" y="52793"/>
                </a:moveTo>
                <a:lnTo>
                  <a:pt x="98425" y="52793"/>
                </a:lnTo>
                <a:lnTo>
                  <a:pt x="107839" y="58760"/>
                </a:lnTo>
                <a:lnTo>
                  <a:pt x="125096" y="73529"/>
                </a:lnTo>
                <a:lnTo>
                  <a:pt x="141689" y="96752"/>
                </a:lnTo>
                <a:lnTo>
                  <a:pt x="149110" y="128079"/>
                </a:lnTo>
                <a:lnTo>
                  <a:pt x="146003" y="156636"/>
                </a:lnTo>
                <a:lnTo>
                  <a:pt x="139055" y="185791"/>
                </a:lnTo>
                <a:lnTo>
                  <a:pt x="131826" y="209178"/>
                </a:lnTo>
                <a:lnTo>
                  <a:pt x="127876" y="220433"/>
                </a:lnTo>
                <a:lnTo>
                  <a:pt x="181022" y="220433"/>
                </a:lnTo>
                <a:lnTo>
                  <a:pt x="190122" y="199388"/>
                </a:lnTo>
                <a:lnTo>
                  <a:pt x="196009" y="168832"/>
                </a:lnTo>
                <a:lnTo>
                  <a:pt x="196850" y="129095"/>
                </a:lnTo>
                <a:lnTo>
                  <a:pt x="182455" y="76857"/>
                </a:lnTo>
                <a:lnTo>
                  <a:pt x="163047" y="52793"/>
                </a:lnTo>
                <a:close/>
              </a:path>
            </a:pathLst>
          </a:custGeom>
          <a:solidFill>
            <a:srgbClr val="0C30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131">
            <a:extLst>
              <a:ext uri="{FF2B5EF4-FFF2-40B4-BE49-F238E27FC236}">
                <a16:creationId xmlns:a16="http://schemas.microsoft.com/office/drawing/2014/main" id="{FF82B16A-3B72-701E-D577-92320B36DEC5}"/>
              </a:ext>
            </a:extLst>
          </p:cNvPr>
          <p:cNvSpPr/>
          <p:nvPr/>
        </p:nvSpPr>
        <p:spPr>
          <a:xfrm>
            <a:off x="9156668" y="501875"/>
            <a:ext cx="67310" cy="67310"/>
          </a:xfrm>
          <a:custGeom>
            <a:avLst/>
            <a:gdLst/>
            <a:ahLst/>
            <a:cxnLst/>
            <a:rect l="l" t="t" r="r" b="b"/>
            <a:pathLst>
              <a:path w="67310" h="67309">
                <a:moveTo>
                  <a:pt x="33642" y="0"/>
                </a:moveTo>
                <a:lnTo>
                  <a:pt x="0" y="33642"/>
                </a:lnTo>
                <a:lnTo>
                  <a:pt x="33642" y="67284"/>
                </a:lnTo>
                <a:lnTo>
                  <a:pt x="67284" y="33642"/>
                </a:lnTo>
                <a:lnTo>
                  <a:pt x="33642" y="0"/>
                </a:lnTo>
                <a:close/>
              </a:path>
            </a:pathLst>
          </a:custGeom>
          <a:solidFill>
            <a:srgbClr val="0C30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132">
            <a:extLst>
              <a:ext uri="{FF2B5EF4-FFF2-40B4-BE49-F238E27FC236}">
                <a16:creationId xmlns:a16="http://schemas.microsoft.com/office/drawing/2014/main" id="{D85E4286-CB74-1277-5BCC-182ADBFAD292}"/>
              </a:ext>
            </a:extLst>
          </p:cNvPr>
          <p:cNvSpPr txBox="1"/>
          <p:nvPr/>
        </p:nvSpPr>
        <p:spPr>
          <a:xfrm>
            <a:off x="8275407" y="836131"/>
            <a:ext cx="657860" cy="10541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500" b="1" spc="10" dirty="0">
                <a:solidFill>
                  <a:srgbClr val="0C3046"/>
                </a:solidFill>
                <a:latin typeface="Circe Bold"/>
                <a:cs typeface="Circe Bold"/>
              </a:rPr>
              <a:t>Челябинская</a:t>
            </a:r>
            <a:r>
              <a:rPr sz="500" b="1" spc="-35" dirty="0">
                <a:solidFill>
                  <a:srgbClr val="0C3046"/>
                </a:solidFill>
                <a:latin typeface="Circe Bold"/>
                <a:cs typeface="Circe Bold"/>
              </a:rPr>
              <a:t> </a:t>
            </a:r>
            <a:r>
              <a:rPr sz="500" b="1" spc="5" dirty="0">
                <a:solidFill>
                  <a:srgbClr val="0C3046"/>
                </a:solidFill>
                <a:latin typeface="Circe Bold"/>
                <a:cs typeface="Circe Bold"/>
              </a:rPr>
              <a:t>область</a:t>
            </a:r>
            <a:endParaRPr sz="500">
              <a:latin typeface="Circe Bold"/>
              <a:cs typeface="Circe Bold"/>
            </a:endParaRPr>
          </a:p>
        </p:txBody>
      </p:sp>
      <p:pic>
        <p:nvPicPr>
          <p:cNvPr id="1026" name="Picture 2" descr="Изображение логотипа">
            <a:extLst>
              <a:ext uri="{FF2B5EF4-FFF2-40B4-BE49-F238E27FC236}">
                <a16:creationId xmlns:a16="http://schemas.microsoft.com/office/drawing/2014/main" id="{8F628CF2-8822-2F2C-606C-CA5D19A0DD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5913" y="352043"/>
            <a:ext cx="1418091" cy="6863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Прямоугольник: скругленные углы 24">
            <a:extLst>
              <a:ext uri="{FF2B5EF4-FFF2-40B4-BE49-F238E27FC236}">
                <a16:creationId xmlns:a16="http://schemas.microsoft.com/office/drawing/2014/main" id="{99CC1586-7F15-DF14-2B31-9364432E80E3}"/>
              </a:ext>
            </a:extLst>
          </p:cNvPr>
          <p:cNvSpPr/>
          <p:nvPr/>
        </p:nvSpPr>
        <p:spPr>
          <a:xfrm>
            <a:off x="3727547" y="2068653"/>
            <a:ext cx="4736905" cy="868680"/>
          </a:xfrm>
          <a:prstGeom prst="roundRect">
            <a:avLst/>
          </a:prstGeom>
          <a:noFill/>
          <a:ln w="57150">
            <a:solidFill>
              <a:srgbClr val="4D1A8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rgbClr val="4D1A84"/>
                </a:solidFill>
              </a:rPr>
              <a:t>НОВЫЕ КАТЕГОРИИ ОБРАЩЕНИЙ</a:t>
            </a:r>
          </a:p>
        </p:txBody>
      </p:sp>
      <p:sp>
        <p:nvSpPr>
          <p:cNvPr id="26" name="Прямоугольник: скругленные углы 25">
            <a:extLst>
              <a:ext uri="{FF2B5EF4-FFF2-40B4-BE49-F238E27FC236}">
                <a16:creationId xmlns:a16="http://schemas.microsoft.com/office/drawing/2014/main" id="{E3899B23-CAEF-4AEA-A70C-CCA169470224}"/>
              </a:ext>
            </a:extLst>
          </p:cNvPr>
          <p:cNvSpPr/>
          <p:nvPr/>
        </p:nvSpPr>
        <p:spPr>
          <a:xfrm>
            <a:off x="1461604" y="3589713"/>
            <a:ext cx="2192411" cy="1339119"/>
          </a:xfrm>
          <a:prstGeom prst="roundRect">
            <a:avLst/>
          </a:prstGeom>
          <a:noFill/>
          <a:ln w="44450">
            <a:solidFill>
              <a:srgbClr val="4D1A8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rgbClr val="4D1A84"/>
                </a:solidFill>
              </a:rPr>
              <a:t>вопросы бизнеса, связанные с подключением</a:t>
            </a:r>
            <a:br>
              <a:rPr lang="ru-RU" sz="1400" b="1" dirty="0">
                <a:solidFill>
                  <a:srgbClr val="4D1A84"/>
                </a:solidFill>
              </a:rPr>
            </a:br>
            <a:r>
              <a:rPr lang="ru-RU" sz="1400" b="1" dirty="0">
                <a:solidFill>
                  <a:srgbClr val="4D1A84"/>
                </a:solidFill>
              </a:rPr>
              <a:t>к инженерным сетям</a:t>
            </a:r>
          </a:p>
        </p:txBody>
      </p:sp>
      <p:sp>
        <p:nvSpPr>
          <p:cNvPr id="27" name="Прямоугольник: скругленные углы 26">
            <a:extLst>
              <a:ext uri="{FF2B5EF4-FFF2-40B4-BE49-F238E27FC236}">
                <a16:creationId xmlns:a16="http://schemas.microsoft.com/office/drawing/2014/main" id="{193F3D4C-FA4A-CB57-2737-7EECC79790C1}"/>
              </a:ext>
            </a:extLst>
          </p:cNvPr>
          <p:cNvSpPr/>
          <p:nvPr/>
        </p:nvSpPr>
        <p:spPr>
          <a:xfrm>
            <a:off x="3820561" y="3589713"/>
            <a:ext cx="2193030" cy="1339119"/>
          </a:xfrm>
          <a:prstGeom prst="roundRect">
            <a:avLst/>
          </a:prstGeom>
          <a:noFill/>
          <a:ln w="44450">
            <a:solidFill>
              <a:srgbClr val="4D1A8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rgbClr val="4D1A84"/>
                </a:solidFill>
              </a:rPr>
              <a:t>вопросы бизнеса, связанные с экологией и использованием природных ресурсов</a:t>
            </a:r>
          </a:p>
        </p:txBody>
      </p:sp>
      <p:sp>
        <p:nvSpPr>
          <p:cNvPr id="28" name="Прямоугольник: скругленные углы 27">
            <a:extLst>
              <a:ext uri="{FF2B5EF4-FFF2-40B4-BE49-F238E27FC236}">
                <a16:creationId xmlns:a16="http://schemas.microsoft.com/office/drawing/2014/main" id="{030AFF74-35B1-D59E-5C91-62862B9F7971}"/>
              </a:ext>
            </a:extLst>
          </p:cNvPr>
          <p:cNvSpPr/>
          <p:nvPr/>
        </p:nvSpPr>
        <p:spPr>
          <a:xfrm>
            <a:off x="6180137" y="3589714"/>
            <a:ext cx="2193030" cy="1339120"/>
          </a:xfrm>
          <a:prstGeom prst="roundRect">
            <a:avLst/>
          </a:prstGeom>
          <a:noFill/>
          <a:ln w="44450">
            <a:solidFill>
              <a:srgbClr val="4D1A8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rgbClr val="4D1A84"/>
                </a:solidFill>
              </a:rPr>
              <a:t>вопросы бизнеса, связанные со строительством</a:t>
            </a:r>
          </a:p>
        </p:txBody>
      </p:sp>
      <p:sp>
        <p:nvSpPr>
          <p:cNvPr id="29" name="Прямоугольник: скругленные углы 28">
            <a:extLst>
              <a:ext uri="{FF2B5EF4-FFF2-40B4-BE49-F238E27FC236}">
                <a16:creationId xmlns:a16="http://schemas.microsoft.com/office/drawing/2014/main" id="{5CF0B76A-DCE3-9592-CBC8-8912AE36EC45}"/>
              </a:ext>
            </a:extLst>
          </p:cNvPr>
          <p:cNvSpPr/>
          <p:nvPr/>
        </p:nvSpPr>
        <p:spPr>
          <a:xfrm>
            <a:off x="8560989" y="3589714"/>
            <a:ext cx="2232690" cy="1339118"/>
          </a:xfrm>
          <a:prstGeom prst="roundRect">
            <a:avLst/>
          </a:prstGeom>
          <a:noFill/>
          <a:ln w="44450">
            <a:solidFill>
              <a:srgbClr val="4D1A8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rgbClr val="4D1A84"/>
                </a:solidFill>
              </a:rPr>
              <a:t>вопросы бизнеса, связанные с иными сферами</a:t>
            </a:r>
          </a:p>
        </p:txBody>
      </p:sp>
      <p:cxnSp>
        <p:nvCxnSpPr>
          <p:cNvPr id="34" name="Соединитель: уступ 33">
            <a:extLst>
              <a:ext uri="{FF2B5EF4-FFF2-40B4-BE49-F238E27FC236}">
                <a16:creationId xmlns:a16="http://schemas.microsoft.com/office/drawing/2014/main" id="{DDFD0ACF-4296-1691-6D88-6C83DA522921}"/>
              </a:ext>
            </a:extLst>
          </p:cNvPr>
          <p:cNvCxnSpPr>
            <a:cxnSpLocks/>
            <a:stCxn id="25" idx="2"/>
            <a:endCxn id="27" idx="0"/>
          </p:cNvCxnSpPr>
          <p:nvPr/>
        </p:nvCxnSpPr>
        <p:spPr>
          <a:xfrm rot="5400000">
            <a:off x="5180348" y="2674061"/>
            <a:ext cx="652380" cy="1178924"/>
          </a:xfrm>
          <a:prstGeom prst="bentConnector3">
            <a:avLst/>
          </a:prstGeom>
          <a:ln w="38100">
            <a:solidFill>
              <a:srgbClr val="4D1A8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Соединитель: уступ 35">
            <a:extLst>
              <a:ext uri="{FF2B5EF4-FFF2-40B4-BE49-F238E27FC236}">
                <a16:creationId xmlns:a16="http://schemas.microsoft.com/office/drawing/2014/main" id="{F106E17A-D836-5E25-E9A7-06FE066A2F76}"/>
              </a:ext>
            </a:extLst>
          </p:cNvPr>
          <p:cNvCxnSpPr>
            <a:cxnSpLocks/>
            <a:stCxn id="25" idx="2"/>
            <a:endCxn id="28" idx="0"/>
          </p:cNvCxnSpPr>
          <p:nvPr/>
        </p:nvCxnSpPr>
        <p:spPr>
          <a:xfrm rot="16200000" flipH="1">
            <a:off x="6360136" y="2673197"/>
            <a:ext cx="652381" cy="1180652"/>
          </a:xfrm>
          <a:prstGeom prst="bentConnector3">
            <a:avLst/>
          </a:prstGeom>
          <a:ln w="38100">
            <a:solidFill>
              <a:srgbClr val="4D1A8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Соединитель: уступ 51">
            <a:extLst>
              <a:ext uri="{FF2B5EF4-FFF2-40B4-BE49-F238E27FC236}">
                <a16:creationId xmlns:a16="http://schemas.microsoft.com/office/drawing/2014/main" id="{62D2709C-760B-4F99-777F-5BAC36EB6794}"/>
              </a:ext>
            </a:extLst>
          </p:cNvPr>
          <p:cNvCxnSpPr>
            <a:cxnSpLocks/>
            <a:stCxn id="25" idx="2"/>
            <a:endCxn id="26" idx="0"/>
          </p:cNvCxnSpPr>
          <p:nvPr/>
        </p:nvCxnSpPr>
        <p:spPr>
          <a:xfrm rot="5400000">
            <a:off x="4000715" y="1494428"/>
            <a:ext cx="652380" cy="3538190"/>
          </a:xfrm>
          <a:prstGeom prst="bentConnector3">
            <a:avLst/>
          </a:prstGeom>
          <a:ln w="38100">
            <a:solidFill>
              <a:srgbClr val="4D1A8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Соединитель: уступ 53">
            <a:extLst>
              <a:ext uri="{FF2B5EF4-FFF2-40B4-BE49-F238E27FC236}">
                <a16:creationId xmlns:a16="http://schemas.microsoft.com/office/drawing/2014/main" id="{B518DB2C-D62C-D9B1-C4A7-0D415ECD8169}"/>
              </a:ext>
            </a:extLst>
          </p:cNvPr>
          <p:cNvCxnSpPr>
            <a:cxnSpLocks/>
            <a:stCxn id="25" idx="2"/>
            <a:endCxn id="29" idx="0"/>
          </p:cNvCxnSpPr>
          <p:nvPr/>
        </p:nvCxnSpPr>
        <p:spPr>
          <a:xfrm rot="16200000" flipH="1">
            <a:off x="7560477" y="1472856"/>
            <a:ext cx="652381" cy="3581334"/>
          </a:xfrm>
          <a:prstGeom prst="bentConnector3">
            <a:avLst/>
          </a:prstGeom>
          <a:ln w="38100">
            <a:solidFill>
              <a:srgbClr val="4D1A8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B4182E5F-5281-71A8-4636-36324B16E09E}"/>
              </a:ext>
            </a:extLst>
          </p:cNvPr>
          <p:cNvSpPr txBox="1"/>
          <p:nvPr/>
        </p:nvSpPr>
        <p:spPr>
          <a:xfrm>
            <a:off x="-159147" y="376667"/>
            <a:ext cx="677656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000" b="1" dirty="0">
                <a:solidFill>
                  <a:srgbClr val="4D1A84"/>
                </a:solidFill>
              </a:rPr>
              <a:t>НОВЫЕ КАТЕГОРИИ ОБРАЩЕНИЙ</a:t>
            </a:r>
            <a:endParaRPr lang="ru-RU" sz="3000" dirty="0">
              <a:solidFill>
                <a:srgbClr val="4D1A84"/>
              </a:solidFill>
            </a:endParaRPr>
          </a:p>
        </p:txBody>
      </p:sp>
      <p:sp>
        <p:nvSpPr>
          <p:cNvPr id="31" name="Прямоугольник: скругленные углы 30">
            <a:extLst>
              <a:ext uri="{FF2B5EF4-FFF2-40B4-BE49-F238E27FC236}">
                <a16:creationId xmlns:a16="http://schemas.microsoft.com/office/drawing/2014/main" id="{BBFBCE4E-6EDD-7653-7056-F8DF5B742B9C}"/>
              </a:ext>
            </a:extLst>
          </p:cNvPr>
          <p:cNvSpPr/>
          <p:nvPr/>
        </p:nvSpPr>
        <p:spPr>
          <a:xfrm>
            <a:off x="1677359" y="5357553"/>
            <a:ext cx="4100375" cy="1123780"/>
          </a:xfrm>
          <a:prstGeom prst="roundRect">
            <a:avLst/>
          </a:prstGeom>
          <a:noFill/>
          <a:ln w="44450">
            <a:solidFill>
              <a:srgbClr val="4D1A8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rgbClr val="4D1A84"/>
                </a:solidFill>
              </a:rPr>
              <a:t>Важное примечание:</a:t>
            </a:r>
            <a:br>
              <a:rPr lang="ru-RU" sz="1400" b="1" dirty="0">
                <a:solidFill>
                  <a:srgbClr val="4D1A84"/>
                </a:solidFill>
              </a:rPr>
            </a:br>
            <a:r>
              <a:rPr lang="ru-RU" sz="1400" b="1" dirty="0">
                <a:solidFill>
                  <a:srgbClr val="4D1A84"/>
                </a:solidFill>
              </a:rPr>
              <a:t>обращение посредством ПОС ЕПГУ по данным категориям могут направить только индивидуальные предприниматели</a:t>
            </a:r>
            <a:br>
              <a:rPr lang="ru-RU" sz="1400" b="1" dirty="0">
                <a:solidFill>
                  <a:srgbClr val="4D1A84"/>
                </a:solidFill>
              </a:rPr>
            </a:br>
            <a:r>
              <a:rPr lang="ru-RU" sz="1400" b="1" dirty="0">
                <a:solidFill>
                  <a:srgbClr val="4D1A84"/>
                </a:solidFill>
              </a:rPr>
              <a:t>и юридические лица</a:t>
            </a:r>
          </a:p>
        </p:txBody>
      </p:sp>
    </p:spTree>
    <p:extLst>
      <p:ext uri="{BB962C8B-B14F-4D97-AF65-F5344CB8AC3E}">
        <p14:creationId xmlns:p14="http://schemas.microsoft.com/office/powerpoint/2010/main" val="26878350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66C4E4F-BF1D-E9B7-339A-62C474388BA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112">
            <a:extLst>
              <a:ext uri="{FF2B5EF4-FFF2-40B4-BE49-F238E27FC236}">
                <a16:creationId xmlns:a16="http://schemas.microsoft.com/office/drawing/2014/main" id="{53440AE3-57BF-1808-D95B-D781D3AF4639}"/>
              </a:ext>
            </a:extLst>
          </p:cNvPr>
          <p:cNvSpPr/>
          <p:nvPr/>
        </p:nvSpPr>
        <p:spPr>
          <a:xfrm>
            <a:off x="9911528" y="530581"/>
            <a:ext cx="777200" cy="42896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113">
            <a:extLst>
              <a:ext uri="{FF2B5EF4-FFF2-40B4-BE49-F238E27FC236}">
                <a16:creationId xmlns:a16="http://schemas.microsoft.com/office/drawing/2014/main" id="{6616DD94-0F9F-79AE-7272-E08D49E55361}"/>
              </a:ext>
            </a:extLst>
          </p:cNvPr>
          <p:cNvSpPr/>
          <p:nvPr/>
        </p:nvSpPr>
        <p:spPr>
          <a:xfrm>
            <a:off x="10935944" y="535522"/>
            <a:ext cx="932704" cy="40708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114">
            <a:extLst>
              <a:ext uri="{FF2B5EF4-FFF2-40B4-BE49-F238E27FC236}">
                <a16:creationId xmlns:a16="http://schemas.microsoft.com/office/drawing/2014/main" id="{57EC4E23-3560-2078-1247-FB2F3A7E7644}"/>
              </a:ext>
            </a:extLst>
          </p:cNvPr>
          <p:cNvSpPr/>
          <p:nvPr/>
        </p:nvSpPr>
        <p:spPr>
          <a:xfrm>
            <a:off x="10792816" y="522817"/>
            <a:ext cx="0" cy="423545"/>
          </a:xfrm>
          <a:custGeom>
            <a:avLst/>
            <a:gdLst/>
            <a:ahLst/>
            <a:cxnLst/>
            <a:rect l="l" t="t" r="r" b="b"/>
            <a:pathLst>
              <a:path h="423544">
                <a:moveTo>
                  <a:pt x="0" y="0"/>
                </a:moveTo>
                <a:lnTo>
                  <a:pt x="0" y="422986"/>
                </a:lnTo>
              </a:path>
            </a:pathLst>
          </a:custGeom>
          <a:ln w="8127">
            <a:solidFill>
              <a:srgbClr val="4640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115">
            <a:extLst>
              <a:ext uri="{FF2B5EF4-FFF2-40B4-BE49-F238E27FC236}">
                <a16:creationId xmlns:a16="http://schemas.microsoft.com/office/drawing/2014/main" id="{9B68183B-95B5-9189-B80B-F10F183D6136}"/>
              </a:ext>
            </a:extLst>
          </p:cNvPr>
          <p:cNvSpPr/>
          <p:nvPr/>
        </p:nvSpPr>
        <p:spPr>
          <a:xfrm>
            <a:off x="9387182" y="530973"/>
            <a:ext cx="414863" cy="41485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116">
            <a:extLst>
              <a:ext uri="{FF2B5EF4-FFF2-40B4-BE49-F238E27FC236}">
                <a16:creationId xmlns:a16="http://schemas.microsoft.com/office/drawing/2014/main" id="{FAA8A279-BD9A-1093-CAC2-C0CC898F01E6}"/>
              </a:ext>
            </a:extLst>
          </p:cNvPr>
          <p:cNvSpPr/>
          <p:nvPr/>
        </p:nvSpPr>
        <p:spPr>
          <a:xfrm>
            <a:off x="6277482" y="307260"/>
            <a:ext cx="556443" cy="718911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117">
            <a:extLst>
              <a:ext uri="{FF2B5EF4-FFF2-40B4-BE49-F238E27FC236}">
                <a16:creationId xmlns:a16="http://schemas.microsoft.com/office/drawing/2014/main" id="{459337C1-F9FC-94D2-AB78-3FF2951542B8}"/>
              </a:ext>
            </a:extLst>
          </p:cNvPr>
          <p:cNvSpPr/>
          <p:nvPr/>
        </p:nvSpPr>
        <p:spPr>
          <a:xfrm>
            <a:off x="8559995" y="550803"/>
            <a:ext cx="354559" cy="150014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18">
            <a:extLst>
              <a:ext uri="{FF2B5EF4-FFF2-40B4-BE49-F238E27FC236}">
                <a16:creationId xmlns:a16="http://schemas.microsoft.com/office/drawing/2014/main" id="{EC91B662-1A42-90E6-F7CB-6A9B1861DFE3}"/>
              </a:ext>
            </a:extLst>
          </p:cNvPr>
          <p:cNvSpPr/>
          <p:nvPr/>
        </p:nvSpPr>
        <p:spPr>
          <a:xfrm>
            <a:off x="8292981" y="673979"/>
            <a:ext cx="103505" cy="158750"/>
          </a:xfrm>
          <a:custGeom>
            <a:avLst/>
            <a:gdLst/>
            <a:ahLst/>
            <a:cxnLst/>
            <a:rect l="l" t="t" r="r" b="b"/>
            <a:pathLst>
              <a:path w="103504" h="158750">
                <a:moveTo>
                  <a:pt x="83578" y="0"/>
                </a:moveTo>
                <a:lnTo>
                  <a:pt x="49263" y="12534"/>
                </a:lnTo>
                <a:lnTo>
                  <a:pt x="42671" y="14300"/>
                </a:lnTo>
                <a:lnTo>
                  <a:pt x="9205" y="44653"/>
                </a:lnTo>
                <a:lnTo>
                  <a:pt x="0" y="96786"/>
                </a:lnTo>
                <a:lnTo>
                  <a:pt x="868" y="110353"/>
                </a:lnTo>
                <a:lnTo>
                  <a:pt x="21784" y="149089"/>
                </a:lnTo>
                <a:lnTo>
                  <a:pt x="52349" y="158369"/>
                </a:lnTo>
                <a:lnTo>
                  <a:pt x="62939" y="157458"/>
                </a:lnTo>
                <a:lnTo>
                  <a:pt x="72582" y="154712"/>
                </a:lnTo>
                <a:lnTo>
                  <a:pt x="81236" y="150112"/>
                </a:lnTo>
                <a:lnTo>
                  <a:pt x="88861" y="143637"/>
                </a:lnTo>
                <a:lnTo>
                  <a:pt x="90263" y="141871"/>
                </a:lnTo>
                <a:lnTo>
                  <a:pt x="51904" y="141871"/>
                </a:lnTo>
                <a:lnTo>
                  <a:pt x="38459" y="138898"/>
                </a:lnTo>
                <a:lnTo>
                  <a:pt x="27960" y="130460"/>
                </a:lnTo>
                <a:lnTo>
                  <a:pt x="21131" y="117279"/>
                </a:lnTo>
                <a:lnTo>
                  <a:pt x="18694" y="100076"/>
                </a:lnTo>
                <a:lnTo>
                  <a:pt x="20231" y="93256"/>
                </a:lnTo>
                <a:lnTo>
                  <a:pt x="24193" y="87325"/>
                </a:lnTo>
                <a:lnTo>
                  <a:pt x="31427" y="81381"/>
                </a:lnTo>
                <a:lnTo>
                  <a:pt x="17589" y="81381"/>
                </a:lnTo>
                <a:lnTo>
                  <a:pt x="32689" y="40463"/>
                </a:lnTo>
                <a:lnTo>
                  <a:pt x="69062" y="27051"/>
                </a:lnTo>
                <a:lnTo>
                  <a:pt x="75222" y="25514"/>
                </a:lnTo>
                <a:lnTo>
                  <a:pt x="85343" y="21996"/>
                </a:lnTo>
                <a:lnTo>
                  <a:pt x="89522" y="18694"/>
                </a:lnTo>
                <a:lnTo>
                  <a:pt x="93040" y="13855"/>
                </a:lnTo>
                <a:lnTo>
                  <a:pt x="83578" y="0"/>
                </a:lnTo>
                <a:close/>
              </a:path>
              <a:path w="103504" h="158750">
                <a:moveTo>
                  <a:pt x="92559" y="74790"/>
                </a:moveTo>
                <a:lnTo>
                  <a:pt x="52781" y="74790"/>
                </a:lnTo>
                <a:lnTo>
                  <a:pt x="66174" y="77232"/>
                </a:lnTo>
                <a:lnTo>
                  <a:pt x="76123" y="84105"/>
                </a:lnTo>
                <a:lnTo>
                  <a:pt x="82320" y="94732"/>
                </a:lnTo>
                <a:lnTo>
                  <a:pt x="84454" y="108432"/>
                </a:lnTo>
                <a:lnTo>
                  <a:pt x="83878" y="115240"/>
                </a:lnTo>
                <a:lnTo>
                  <a:pt x="61366" y="141871"/>
                </a:lnTo>
                <a:lnTo>
                  <a:pt x="90263" y="141871"/>
                </a:lnTo>
                <a:lnTo>
                  <a:pt x="95082" y="135800"/>
                </a:lnTo>
                <a:lnTo>
                  <a:pt x="99567" y="127122"/>
                </a:lnTo>
                <a:lnTo>
                  <a:pt x="102256" y="117742"/>
                </a:lnTo>
                <a:lnTo>
                  <a:pt x="103162" y="107556"/>
                </a:lnTo>
                <a:lnTo>
                  <a:pt x="99938" y="87241"/>
                </a:lnTo>
                <a:lnTo>
                  <a:pt x="92559" y="74790"/>
                </a:lnTo>
                <a:close/>
              </a:path>
              <a:path w="103504" h="158750">
                <a:moveTo>
                  <a:pt x="57188" y="58293"/>
                </a:moveTo>
                <a:lnTo>
                  <a:pt x="44910" y="59952"/>
                </a:lnTo>
                <a:lnTo>
                  <a:pt x="33729" y="64641"/>
                </a:lnTo>
                <a:lnTo>
                  <a:pt x="24489" y="71928"/>
                </a:lnTo>
                <a:lnTo>
                  <a:pt x="18033" y="81381"/>
                </a:lnTo>
                <a:lnTo>
                  <a:pt x="31427" y="81381"/>
                </a:lnTo>
                <a:lnTo>
                  <a:pt x="36512" y="77203"/>
                </a:lnTo>
                <a:lnTo>
                  <a:pt x="43992" y="74790"/>
                </a:lnTo>
                <a:lnTo>
                  <a:pt x="92559" y="74790"/>
                </a:lnTo>
                <a:lnTo>
                  <a:pt x="90733" y="71708"/>
                </a:lnTo>
                <a:lnTo>
                  <a:pt x="76249" y="61784"/>
                </a:lnTo>
                <a:lnTo>
                  <a:pt x="57188" y="58293"/>
                </a:lnTo>
                <a:close/>
              </a:path>
            </a:pathLst>
          </a:custGeom>
          <a:solidFill>
            <a:srgbClr val="0C30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9">
            <a:extLst>
              <a:ext uri="{FF2B5EF4-FFF2-40B4-BE49-F238E27FC236}">
                <a16:creationId xmlns:a16="http://schemas.microsoft.com/office/drawing/2014/main" id="{B39BA082-605B-9EC6-6746-A6D232346AFD}"/>
              </a:ext>
            </a:extLst>
          </p:cNvPr>
          <p:cNvSpPr/>
          <p:nvPr/>
        </p:nvSpPr>
        <p:spPr>
          <a:xfrm>
            <a:off x="8411964" y="731164"/>
            <a:ext cx="92710" cy="99060"/>
          </a:xfrm>
          <a:custGeom>
            <a:avLst/>
            <a:gdLst/>
            <a:ahLst/>
            <a:cxnLst/>
            <a:rect l="l" t="t" r="r" b="b"/>
            <a:pathLst>
              <a:path w="92710" h="99059">
                <a:moveTo>
                  <a:pt x="17602" y="0"/>
                </a:moveTo>
                <a:lnTo>
                  <a:pt x="0" y="0"/>
                </a:lnTo>
                <a:lnTo>
                  <a:pt x="0" y="98983"/>
                </a:lnTo>
                <a:lnTo>
                  <a:pt x="17602" y="98983"/>
                </a:lnTo>
                <a:lnTo>
                  <a:pt x="37236" y="73685"/>
                </a:lnTo>
                <a:lnTo>
                  <a:pt x="17602" y="73685"/>
                </a:lnTo>
                <a:lnTo>
                  <a:pt x="17602" y="0"/>
                </a:lnTo>
                <a:close/>
              </a:path>
              <a:path w="92710" h="99059">
                <a:moveTo>
                  <a:pt x="92392" y="25298"/>
                </a:moveTo>
                <a:lnTo>
                  <a:pt x="74790" y="25298"/>
                </a:lnTo>
                <a:lnTo>
                  <a:pt x="74790" y="98983"/>
                </a:lnTo>
                <a:lnTo>
                  <a:pt x="92392" y="98983"/>
                </a:lnTo>
                <a:lnTo>
                  <a:pt x="92392" y="25298"/>
                </a:lnTo>
                <a:close/>
              </a:path>
              <a:path w="92710" h="99059">
                <a:moveTo>
                  <a:pt x="92392" y="0"/>
                </a:moveTo>
                <a:lnTo>
                  <a:pt x="74790" y="0"/>
                </a:lnTo>
                <a:lnTo>
                  <a:pt x="17602" y="73685"/>
                </a:lnTo>
                <a:lnTo>
                  <a:pt x="37236" y="73685"/>
                </a:lnTo>
                <a:lnTo>
                  <a:pt x="74790" y="25298"/>
                </a:lnTo>
                <a:lnTo>
                  <a:pt x="92392" y="25298"/>
                </a:lnTo>
                <a:lnTo>
                  <a:pt x="92392" y="0"/>
                </a:lnTo>
                <a:close/>
              </a:path>
            </a:pathLst>
          </a:custGeom>
          <a:solidFill>
            <a:srgbClr val="0C30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0">
            <a:extLst>
              <a:ext uri="{FF2B5EF4-FFF2-40B4-BE49-F238E27FC236}">
                <a16:creationId xmlns:a16="http://schemas.microsoft.com/office/drawing/2014/main" id="{5106F9C0-0171-86B1-909F-8CBB8BD823A5}"/>
              </a:ext>
            </a:extLst>
          </p:cNvPr>
          <p:cNvSpPr/>
          <p:nvPr/>
        </p:nvSpPr>
        <p:spPr>
          <a:xfrm>
            <a:off x="8518645" y="728965"/>
            <a:ext cx="83185" cy="103505"/>
          </a:xfrm>
          <a:custGeom>
            <a:avLst/>
            <a:gdLst/>
            <a:ahLst/>
            <a:cxnLst/>
            <a:rect l="l" t="t" r="r" b="b"/>
            <a:pathLst>
              <a:path w="83185" h="103505">
                <a:moveTo>
                  <a:pt x="9016" y="76771"/>
                </a:moveTo>
                <a:lnTo>
                  <a:pt x="0" y="89966"/>
                </a:lnTo>
                <a:lnTo>
                  <a:pt x="3301" y="93700"/>
                </a:lnTo>
                <a:lnTo>
                  <a:pt x="9016" y="97002"/>
                </a:lnTo>
                <a:lnTo>
                  <a:pt x="17157" y="99644"/>
                </a:lnTo>
                <a:lnTo>
                  <a:pt x="25298" y="102057"/>
                </a:lnTo>
                <a:lnTo>
                  <a:pt x="33210" y="103378"/>
                </a:lnTo>
                <a:lnTo>
                  <a:pt x="40919" y="103378"/>
                </a:lnTo>
                <a:lnTo>
                  <a:pt x="57968" y="101306"/>
                </a:lnTo>
                <a:lnTo>
                  <a:pt x="71245" y="95380"/>
                </a:lnTo>
                <a:lnTo>
                  <a:pt x="78468" y="87541"/>
                </a:lnTo>
                <a:lnTo>
                  <a:pt x="38277" y="87541"/>
                </a:lnTo>
                <a:lnTo>
                  <a:pt x="31016" y="86754"/>
                </a:lnTo>
                <a:lnTo>
                  <a:pt x="23237" y="84547"/>
                </a:lnTo>
                <a:lnTo>
                  <a:pt x="15664" y="81143"/>
                </a:lnTo>
                <a:lnTo>
                  <a:pt x="9016" y="76771"/>
                </a:lnTo>
                <a:close/>
              </a:path>
              <a:path w="83185" h="103505">
                <a:moveTo>
                  <a:pt x="77235" y="15836"/>
                </a:moveTo>
                <a:lnTo>
                  <a:pt x="39814" y="15836"/>
                </a:lnTo>
                <a:lnTo>
                  <a:pt x="48590" y="16833"/>
                </a:lnTo>
                <a:lnTo>
                  <a:pt x="55241" y="19686"/>
                </a:lnTo>
                <a:lnTo>
                  <a:pt x="59459" y="24189"/>
                </a:lnTo>
                <a:lnTo>
                  <a:pt x="60934" y="30137"/>
                </a:lnTo>
                <a:lnTo>
                  <a:pt x="60934" y="38061"/>
                </a:lnTo>
                <a:lnTo>
                  <a:pt x="53670" y="44208"/>
                </a:lnTo>
                <a:lnTo>
                  <a:pt x="28155" y="44208"/>
                </a:lnTo>
                <a:lnTo>
                  <a:pt x="28155" y="58508"/>
                </a:lnTo>
                <a:lnTo>
                  <a:pt x="56972" y="58508"/>
                </a:lnTo>
                <a:lnTo>
                  <a:pt x="64223" y="63131"/>
                </a:lnTo>
                <a:lnTo>
                  <a:pt x="64223" y="71272"/>
                </a:lnTo>
                <a:lnTo>
                  <a:pt x="62304" y="77897"/>
                </a:lnTo>
                <a:lnTo>
                  <a:pt x="56942" y="83035"/>
                </a:lnTo>
                <a:lnTo>
                  <a:pt x="48734" y="86360"/>
                </a:lnTo>
                <a:lnTo>
                  <a:pt x="38277" y="87541"/>
                </a:lnTo>
                <a:lnTo>
                  <a:pt x="78468" y="87541"/>
                </a:lnTo>
                <a:lnTo>
                  <a:pt x="79861" y="86029"/>
                </a:lnTo>
                <a:lnTo>
                  <a:pt x="82930" y="73685"/>
                </a:lnTo>
                <a:lnTo>
                  <a:pt x="81556" y="65159"/>
                </a:lnTo>
                <a:lnTo>
                  <a:pt x="77541" y="58073"/>
                </a:lnTo>
                <a:lnTo>
                  <a:pt x="71052" y="52964"/>
                </a:lnTo>
                <a:lnTo>
                  <a:pt x="62255" y="50368"/>
                </a:lnTo>
                <a:lnTo>
                  <a:pt x="62255" y="49936"/>
                </a:lnTo>
                <a:lnTo>
                  <a:pt x="69883" y="46139"/>
                </a:lnTo>
                <a:lnTo>
                  <a:pt x="75309" y="41001"/>
                </a:lnTo>
                <a:lnTo>
                  <a:pt x="78552" y="34502"/>
                </a:lnTo>
                <a:lnTo>
                  <a:pt x="79629" y="26619"/>
                </a:lnTo>
                <a:lnTo>
                  <a:pt x="77235" y="15836"/>
                </a:lnTo>
                <a:close/>
              </a:path>
              <a:path w="83185" h="103505">
                <a:moveTo>
                  <a:pt x="42456" y="0"/>
                </a:moveTo>
                <a:lnTo>
                  <a:pt x="30769" y="918"/>
                </a:lnTo>
                <a:lnTo>
                  <a:pt x="19907" y="3549"/>
                </a:lnTo>
                <a:lnTo>
                  <a:pt x="10530" y="7704"/>
                </a:lnTo>
                <a:lnTo>
                  <a:pt x="3301" y="13195"/>
                </a:lnTo>
                <a:lnTo>
                  <a:pt x="10121" y="26835"/>
                </a:lnTo>
                <a:lnTo>
                  <a:pt x="17172" y="22057"/>
                </a:lnTo>
                <a:lnTo>
                  <a:pt x="24472" y="18616"/>
                </a:lnTo>
                <a:lnTo>
                  <a:pt x="32021" y="16535"/>
                </a:lnTo>
                <a:lnTo>
                  <a:pt x="39814" y="15836"/>
                </a:lnTo>
                <a:lnTo>
                  <a:pt x="77235" y="15836"/>
                </a:lnTo>
                <a:lnTo>
                  <a:pt x="77160" y="15500"/>
                </a:lnTo>
                <a:lnTo>
                  <a:pt x="69948" y="7123"/>
                </a:lnTo>
                <a:lnTo>
                  <a:pt x="58283" y="1839"/>
                </a:lnTo>
                <a:lnTo>
                  <a:pt x="42456" y="0"/>
                </a:lnTo>
                <a:close/>
              </a:path>
            </a:pathLst>
          </a:custGeom>
          <a:solidFill>
            <a:srgbClr val="0C30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21">
            <a:extLst>
              <a:ext uri="{FF2B5EF4-FFF2-40B4-BE49-F238E27FC236}">
                <a16:creationId xmlns:a16="http://schemas.microsoft.com/office/drawing/2014/main" id="{59864F8F-AB99-0730-91B0-23EF0EBA76B6}"/>
              </a:ext>
            </a:extLst>
          </p:cNvPr>
          <p:cNvSpPr/>
          <p:nvPr/>
        </p:nvSpPr>
        <p:spPr>
          <a:xfrm>
            <a:off x="8618950" y="788238"/>
            <a:ext cx="17780" cy="41910"/>
          </a:xfrm>
          <a:custGeom>
            <a:avLst/>
            <a:gdLst/>
            <a:ahLst/>
            <a:cxnLst/>
            <a:rect l="l" t="t" r="r" b="b"/>
            <a:pathLst>
              <a:path w="17779" h="41909">
                <a:moveTo>
                  <a:pt x="0" y="41909"/>
                </a:moveTo>
                <a:lnTo>
                  <a:pt x="17589" y="41909"/>
                </a:lnTo>
                <a:lnTo>
                  <a:pt x="17589" y="0"/>
                </a:lnTo>
                <a:lnTo>
                  <a:pt x="0" y="0"/>
                </a:lnTo>
                <a:lnTo>
                  <a:pt x="0" y="41909"/>
                </a:lnTo>
                <a:close/>
              </a:path>
            </a:pathLst>
          </a:custGeom>
          <a:solidFill>
            <a:srgbClr val="0C30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22">
            <a:extLst>
              <a:ext uri="{FF2B5EF4-FFF2-40B4-BE49-F238E27FC236}">
                <a16:creationId xmlns:a16="http://schemas.microsoft.com/office/drawing/2014/main" id="{AE0818D2-1465-B5BC-D862-CE542F8ADF4C}"/>
              </a:ext>
            </a:extLst>
          </p:cNvPr>
          <p:cNvSpPr/>
          <p:nvPr/>
        </p:nvSpPr>
        <p:spPr>
          <a:xfrm>
            <a:off x="8618950" y="779983"/>
            <a:ext cx="90805" cy="0"/>
          </a:xfrm>
          <a:custGeom>
            <a:avLst/>
            <a:gdLst/>
            <a:ahLst/>
            <a:cxnLst/>
            <a:rect l="l" t="t" r="r" b="b"/>
            <a:pathLst>
              <a:path w="90804">
                <a:moveTo>
                  <a:pt x="0" y="0"/>
                </a:moveTo>
                <a:lnTo>
                  <a:pt x="90182" y="0"/>
                </a:lnTo>
              </a:path>
            </a:pathLst>
          </a:custGeom>
          <a:ln w="16510">
            <a:solidFill>
              <a:srgbClr val="0C304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23">
            <a:extLst>
              <a:ext uri="{FF2B5EF4-FFF2-40B4-BE49-F238E27FC236}">
                <a16:creationId xmlns:a16="http://schemas.microsoft.com/office/drawing/2014/main" id="{E44067C5-DF53-E397-A408-1B297A838396}"/>
              </a:ext>
            </a:extLst>
          </p:cNvPr>
          <p:cNvSpPr/>
          <p:nvPr/>
        </p:nvSpPr>
        <p:spPr>
          <a:xfrm>
            <a:off x="8618950" y="731088"/>
            <a:ext cx="17780" cy="40640"/>
          </a:xfrm>
          <a:custGeom>
            <a:avLst/>
            <a:gdLst/>
            <a:ahLst/>
            <a:cxnLst/>
            <a:rect l="l" t="t" r="r" b="b"/>
            <a:pathLst>
              <a:path w="17779" h="40640">
                <a:moveTo>
                  <a:pt x="0" y="40639"/>
                </a:moveTo>
                <a:lnTo>
                  <a:pt x="17589" y="40639"/>
                </a:lnTo>
                <a:lnTo>
                  <a:pt x="17589" y="0"/>
                </a:lnTo>
                <a:lnTo>
                  <a:pt x="0" y="0"/>
                </a:lnTo>
                <a:lnTo>
                  <a:pt x="0" y="40639"/>
                </a:lnTo>
                <a:close/>
              </a:path>
            </a:pathLst>
          </a:custGeom>
          <a:solidFill>
            <a:srgbClr val="0C30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24">
            <a:extLst>
              <a:ext uri="{FF2B5EF4-FFF2-40B4-BE49-F238E27FC236}">
                <a16:creationId xmlns:a16="http://schemas.microsoft.com/office/drawing/2014/main" id="{0D8DA1E6-3C24-FF99-4E6E-CB231FDB4605}"/>
              </a:ext>
            </a:extLst>
          </p:cNvPr>
          <p:cNvSpPr/>
          <p:nvPr/>
        </p:nvSpPr>
        <p:spPr>
          <a:xfrm>
            <a:off x="8691530" y="788352"/>
            <a:ext cx="17780" cy="41910"/>
          </a:xfrm>
          <a:custGeom>
            <a:avLst/>
            <a:gdLst/>
            <a:ahLst/>
            <a:cxnLst/>
            <a:rect l="l" t="t" r="r" b="b"/>
            <a:pathLst>
              <a:path w="17779" h="41909">
                <a:moveTo>
                  <a:pt x="17602" y="0"/>
                </a:moveTo>
                <a:lnTo>
                  <a:pt x="0" y="0"/>
                </a:lnTo>
                <a:lnTo>
                  <a:pt x="0" y="41795"/>
                </a:lnTo>
                <a:lnTo>
                  <a:pt x="17602" y="41795"/>
                </a:lnTo>
                <a:lnTo>
                  <a:pt x="17602" y="0"/>
                </a:lnTo>
                <a:close/>
              </a:path>
            </a:pathLst>
          </a:custGeom>
          <a:solidFill>
            <a:srgbClr val="0C30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25">
            <a:extLst>
              <a:ext uri="{FF2B5EF4-FFF2-40B4-BE49-F238E27FC236}">
                <a16:creationId xmlns:a16="http://schemas.microsoft.com/office/drawing/2014/main" id="{0D648937-BC5F-934B-5DDD-93DEE707B661}"/>
              </a:ext>
            </a:extLst>
          </p:cNvPr>
          <p:cNvSpPr/>
          <p:nvPr/>
        </p:nvSpPr>
        <p:spPr>
          <a:xfrm>
            <a:off x="8691530" y="731164"/>
            <a:ext cx="17780" cy="41275"/>
          </a:xfrm>
          <a:custGeom>
            <a:avLst/>
            <a:gdLst/>
            <a:ahLst/>
            <a:cxnLst/>
            <a:rect l="l" t="t" r="r" b="b"/>
            <a:pathLst>
              <a:path w="17779" h="41275">
                <a:moveTo>
                  <a:pt x="17602" y="0"/>
                </a:moveTo>
                <a:lnTo>
                  <a:pt x="0" y="0"/>
                </a:lnTo>
                <a:lnTo>
                  <a:pt x="0" y="40690"/>
                </a:lnTo>
                <a:lnTo>
                  <a:pt x="17602" y="40690"/>
                </a:lnTo>
                <a:lnTo>
                  <a:pt x="17602" y="0"/>
                </a:lnTo>
                <a:close/>
              </a:path>
            </a:pathLst>
          </a:custGeom>
          <a:solidFill>
            <a:srgbClr val="0C30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26">
            <a:extLst>
              <a:ext uri="{FF2B5EF4-FFF2-40B4-BE49-F238E27FC236}">
                <a16:creationId xmlns:a16="http://schemas.microsoft.com/office/drawing/2014/main" id="{BD89653A-69BE-56A7-4E63-FB8EAF37838C}"/>
              </a:ext>
            </a:extLst>
          </p:cNvPr>
          <p:cNvSpPr/>
          <p:nvPr/>
        </p:nvSpPr>
        <p:spPr>
          <a:xfrm>
            <a:off x="8724961" y="728971"/>
            <a:ext cx="97155" cy="103505"/>
          </a:xfrm>
          <a:custGeom>
            <a:avLst/>
            <a:gdLst/>
            <a:ahLst/>
            <a:cxnLst/>
            <a:rect l="l" t="t" r="r" b="b"/>
            <a:pathLst>
              <a:path w="97154" h="103505">
                <a:moveTo>
                  <a:pt x="51028" y="0"/>
                </a:moveTo>
                <a:lnTo>
                  <a:pt x="13639" y="14731"/>
                </a:lnTo>
                <a:lnTo>
                  <a:pt x="0" y="51688"/>
                </a:lnTo>
                <a:lnTo>
                  <a:pt x="907" y="62820"/>
                </a:lnTo>
                <a:lnTo>
                  <a:pt x="22355" y="95485"/>
                </a:lnTo>
                <a:lnTo>
                  <a:pt x="53009" y="103377"/>
                </a:lnTo>
                <a:lnTo>
                  <a:pt x="63890" y="102555"/>
                </a:lnTo>
                <a:lnTo>
                  <a:pt x="73739" y="100102"/>
                </a:lnTo>
                <a:lnTo>
                  <a:pt x="82517" y="96043"/>
                </a:lnTo>
                <a:lnTo>
                  <a:pt x="90182" y="90398"/>
                </a:lnTo>
                <a:lnTo>
                  <a:pt x="88786" y="86880"/>
                </a:lnTo>
                <a:lnTo>
                  <a:pt x="54330" y="86880"/>
                </a:lnTo>
                <a:lnTo>
                  <a:pt x="40894" y="84839"/>
                </a:lnTo>
                <a:lnTo>
                  <a:pt x="30302" y="78963"/>
                </a:lnTo>
                <a:lnTo>
                  <a:pt x="23090" y="69623"/>
                </a:lnTo>
                <a:lnTo>
                  <a:pt x="19799" y="57188"/>
                </a:lnTo>
                <a:lnTo>
                  <a:pt x="95897" y="57188"/>
                </a:lnTo>
                <a:lnTo>
                  <a:pt x="96558" y="53886"/>
                </a:lnTo>
                <a:lnTo>
                  <a:pt x="97002" y="49923"/>
                </a:lnTo>
                <a:lnTo>
                  <a:pt x="97002" y="45300"/>
                </a:lnTo>
                <a:lnTo>
                  <a:pt x="96794" y="42887"/>
                </a:lnTo>
                <a:lnTo>
                  <a:pt x="18694" y="42887"/>
                </a:lnTo>
                <a:lnTo>
                  <a:pt x="21970" y="32174"/>
                </a:lnTo>
                <a:lnTo>
                  <a:pt x="28565" y="23834"/>
                </a:lnTo>
                <a:lnTo>
                  <a:pt x="38089" y="18424"/>
                </a:lnTo>
                <a:lnTo>
                  <a:pt x="50152" y="16497"/>
                </a:lnTo>
                <a:lnTo>
                  <a:pt x="87024" y="16497"/>
                </a:lnTo>
                <a:lnTo>
                  <a:pt x="83807" y="12750"/>
                </a:lnTo>
                <a:lnTo>
                  <a:pt x="76797" y="7141"/>
                </a:lnTo>
                <a:lnTo>
                  <a:pt x="68984" y="3160"/>
                </a:lnTo>
                <a:lnTo>
                  <a:pt x="60388" y="786"/>
                </a:lnTo>
                <a:lnTo>
                  <a:pt x="51028" y="0"/>
                </a:lnTo>
                <a:close/>
              </a:path>
              <a:path w="97154" h="103505">
                <a:moveTo>
                  <a:pt x="84683" y="76542"/>
                </a:moveTo>
                <a:lnTo>
                  <a:pt x="78706" y="81035"/>
                </a:lnTo>
                <a:lnTo>
                  <a:pt x="71654" y="84269"/>
                </a:lnTo>
                <a:lnTo>
                  <a:pt x="63529" y="86224"/>
                </a:lnTo>
                <a:lnTo>
                  <a:pt x="54330" y="86880"/>
                </a:lnTo>
                <a:lnTo>
                  <a:pt x="88786" y="86880"/>
                </a:lnTo>
                <a:lnTo>
                  <a:pt x="84683" y="76542"/>
                </a:lnTo>
                <a:close/>
              </a:path>
              <a:path w="97154" h="103505">
                <a:moveTo>
                  <a:pt x="87024" y="16497"/>
                </a:moveTo>
                <a:lnTo>
                  <a:pt x="50152" y="16497"/>
                </a:lnTo>
                <a:lnTo>
                  <a:pt x="61637" y="18300"/>
                </a:lnTo>
                <a:lnTo>
                  <a:pt x="70465" y="23506"/>
                </a:lnTo>
                <a:lnTo>
                  <a:pt x="76284" y="31804"/>
                </a:lnTo>
                <a:lnTo>
                  <a:pt x="78739" y="42887"/>
                </a:lnTo>
                <a:lnTo>
                  <a:pt x="96794" y="42887"/>
                </a:lnTo>
                <a:lnTo>
                  <a:pt x="96178" y="35732"/>
                </a:lnTo>
                <a:lnTo>
                  <a:pt x="93705" y="27130"/>
                </a:lnTo>
                <a:lnTo>
                  <a:pt x="89582" y="19476"/>
                </a:lnTo>
                <a:lnTo>
                  <a:pt x="87024" y="16497"/>
                </a:lnTo>
                <a:close/>
              </a:path>
            </a:pathLst>
          </a:custGeom>
          <a:solidFill>
            <a:srgbClr val="0C30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27">
            <a:extLst>
              <a:ext uri="{FF2B5EF4-FFF2-40B4-BE49-F238E27FC236}">
                <a16:creationId xmlns:a16="http://schemas.microsoft.com/office/drawing/2014/main" id="{9D611E17-63C7-8462-C623-CF469A657EE8}"/>
              </a:ext>
            </a:extLst>
          </p:cNvPr>
          <p:cNvSpPr/>
          <p:nvPr/>
        </p:nvSpPr>
        <p:spPr>
          <a:xfrm>
            <a:off x="8828562" y="728970"/>
            <a:ext cx="91440" cy="103505"/>
          </a:xfrm>
          <a:custGeom>
            <a:avLst/>
            <a:gdLst/>
            <a:ahLst/>
            <a:cxnLst/>
            <a:rect l="l" t="t" r="r" b="b"/>
            <a:pathLst>
              <a:path w="91439" h="103505">
                <a:moveTo>
                  <a:pt x="50152" y="0"/>
                </a:moveTo>
                <a:lnTo>
                  <a:pt x="14300" y="14960"/>
                </a:lnTo>
                <a:lnTo>
                  <a:pt x="0" y="51689"/>
                </a:lnTo>
                <a:lnTo>
                  <a:pt x="907" y="62826"/>
                </a:lnTo>
                <a:lnTo>
                  <a:pt x="22477" y="95491"/>
                </a:lnTo>
                <a:lnTo>
                  <a:pt x="53009" y="103378"/>
                </a:lnTo>
                <a:lnTo>
                  <a:pt x="64394" y="102284"/>
                </a:lnTo>
                <a:lnTo>
                  <a:pt x="74834" y="99086"/>
                </a:lnTo>
                <a:lnTo>
                  <a:pt x="83874" y="93910"/>
                </a:lnTo>
                <a:lnTo>
                  <a:pt x="91059" y="86880"/>
                </a:lnTo>
                <a:lnTo>
                  <a:pt x="54330" y="86880"/>
                </a:lnTo>
                <a:lnTo>
                  <a:pt x="47031" y="86265"/>
                </a:lnTo>
                <a:lnTo>
                  <a:pt x="19316" y="59231"/>
                </a:lnTo>
                <a:lnTo>
                  <a:pt x="18694" y="51689"/>
                </a:lnTo>
                <a:lnTo>
                  <a:pt x="19313" y="44428"/>
                </a:lnTo>
                <a:lnTo>
                  <a:pt x="45882" y="17119"/>
                </a:lnTo>
                <a:lnTo>
                  <a:pt x="52565" y="16497"/>
                </a:lnTo>
                <a:lnTo>
                  <a:pt x="87010" y="16497"/>
                </a:lnTo>
                <a:lnTo>
                  <a:pt x="89077" y="12979"/>
                </a:lnTo>
                <a:lnTo>
                  <a:pt x="81822" y="7329"/>
                </a:lnTo>
                <a:lnTo>
                  <a:pt x="72915" y="3270"/>
                </a:lnTo>
                <a:lnTo>
                  <a:pt x="62358" y="820"/>
                </a:lnTo>
                <a:lnTo>
                  <a:pt x="50152" y="0"/>
                </a:lnTo>
                <a:close/>
              </a:path>
              <a:path w="91439" h="103505">
                <a:moveTo>
                  <a:pt x="82702" y="74129"/>
                </a:moveTo>
                <a:lnTo>
                  <a:pt x="76720" y="79738"/>
                </a:lnTo>
                <a:lnTo>
                  <a:pt x="69997" y="83719"/>
                </a:lnTo>
                <a:lnTo>
                  <a:pt x="62533" y="86093"/>
                </a:lnTo>
                <a:lnTo>
                  <a:pt x="54330" y="86880"/>
                </a:lnTo>
                <a:lnTo>
                  <a:pt x="91059" y="86880"/>
                </a:lnTo>
                <a:lnTo>
                  <a:pt x="82702" y="74129"/>
                </a:lnTo>
                <a:close/>
              </a:path>
              <a:path w="91439" h="103505">
                <a:moveTo>
                  <a:pt x="87010" y="16497"/>
                </a:moveTo>
                <a:lnTo>
                  <a:pt x="52565" y="16497"/>
                </a:lnTo>
                <a:lnTo>
                  <a:pt x="60775" y="17153"/>
                </a:lnTo>
                <a:lnTo>
                  <a:pt x="68241" y="19108"/>
                </a:lnTo>
                <a:lnTo>
                  <a:pt x="74962" y="22342"/>
                </a:lnTo>
                <a:lnTo>
                  <a:pt x="80937" y="26835"/>
                </a:lnTo>
                <a:lnTo>
                  <a:pt x="87010" y="16497"/>
                </a:lnTo>
                <a:close/>
              </a:path>
            </a:pathLst>
          </a:custGeom>
          <a:solidFill>
            <a:srgbClr val="0C30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128">
            <a:extLst>
              <a:ext uri="{FF2B5EF4-FFF2-40B4-BE49-F238E27FC236}">
                <a16:creationId xmlns:a16="http://schemas.microsoft.com/office/drawing/2014/main" id="{6033CC9C-30CA-0201-F739-C914336D5F1A}"/>
              </a:ext>
            </a:extLst>
          </p:cNvPr>
          <p:cNvSpPr/>
          <p:nvPr/>
        </p:nvSpPr>
        <p:spPr>
          <a:xfrm>
            <a:off x="9058828" y="828430"/>
            <a:ext cx="66675" cy="102235"/>
          </a:xfrm>
          <a:custGeom>
            <a:avLst/>
            <a:gdLst/>
            <a:ahLst/>
            <a:cxnLst/>
            <a:rect l="l" t="t" r="r" b="b"/>
            <a:pathLst>
              <a:path w="66675" h="102234">
                <a:moveTo>
                  <a:pt x="33058" y="0"/>
                </a:moveTo>
                <a:lnTo>
                  <a:pt x="0" y="33007"/>
                </a:lnTo>
                <a:lnTo>
                  <a:pt x="33045" y="102019"/>
                </a:lnTo>
                <a:lnTo>
                  <a:pt x="66103" y="33007"/>
                </a:lnTo>
                <a:lnTo>
                  <a:pt x="33058" y="0"/>
                </a:lnTo>
                <a:close/>
              </a:path>
            </a:pathLst>
          </a:custGeom>
          <a:solidFill>
            <a:srgbClr val="0C30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129">
            <a:extLst>
              <a:ext uri="{FF2B5EF4-FFF2-40B4-BE49-F238E27FC236}">
                <a16:creationId xmlns:a16="http://schemas.microsoft.com/office/drawing/2014/main" id="{210CD3BF-5729-15A1-A371-5D529D6E7B71}"/>
              </a:ext>
            </a:extLst>
          </p:cNvPr>
          <p:cNvSpPr/>
          <p:nvPr/>
        </p:nvSpPr>
        <p:spPr>
          <a:xfrm>
            <a:off x="9068766" y="638590"/>
            <a:ext cx="46355" cy="46355"/>
          </a:xfrm>
          <a:custGeom>
            <a:avLst/>
            <a:gdLst/>
            <a:ahLst/>
            <a:cxnLst/>
            <a:rect l="l" t="t" r="r" b="b"/>
            <a:pathLst>
              <a:path w="46354" h="46355">
                <a:moveTo>
                  <a:pt x="22961" y="0"/>
                </a:moveTo>
                <a:lnTo>
                  <a:pt x="14021" y="1805"/>
                </a:lnTo>
                <a:lnTo>
                  <a:pt x="6723" y="6727"/>
                </a:lnTo>
                <a:lnTo>
                  <a:pt x="1803" y="14026"/>
                </a:lnTo>
                <a:lnTo>
                  <a:pt x="0" y="22961"/>
                </a:lnTo>
                <a:lnTo>
                  <a:pt x="1803" y="31903"/>
                </a:lnTo>
                <a:lnTo>
                  <a:pt x="6723" y="39206"/>
                </a:lnTo>
                <a:lnTo>
                  <a:pt x="14021" y="44130"/>
                </a:lnTo>
                <a:lnTo>
                  <a:pt x="22961" y="45935"/>
                </a:lnTo>
                <a:lnTo>
                  <a:pt x="31901" y="44130"/>
                </a:lnTo>
                <a:lnTo>
                  <a:pt x="39200" y="39206"/>
                </a:lnTo>
                <a:lnTo>
                  <a:pt x="44119" y="31903"/>
                </a:lnTo>
                <a:lnTo>
                  <a:pt x="45923" y="22961"/>
                </a:lnTo>
                <a:lnTo>
                  <a:pt x="44119" y="14026"/>
                </a:lnTo>
                <a:lnTo>
                  <a:pt x="39200" y="6727"/>
                </a:lnTo>
                <a:lnTo>
                  <a:pt x="31901" y="1805"/>
                </a:lnTo>
                <a:lnTo>
                  <a:pt x="22961" y="0"/>
                </a:lnTo>
                <a:close/>
              </a:path>
            </a:pathLst>
          </a:custGeom>
          <a:solidFill>
            <a:srgbClr val="0C30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130">
            <a:extLst>
              <a:ext uri="{FF2B5EF4-FFF2-40B4-BE49-F238E27FC236}">
                <a16:creationId xmlns:a16="http://schemas.microsoft.com/office/drawing/2014/main" id="{E72E8142-EFBD-B01E-28F7-CEAC3CB34450}"/>
              </a:ext>
            </a:extLst>
          </p:cNvPr>
          <p:cNvSpPr/>
          <p:nvPr/>
        </p:nvSpPr>
        <p:spPr>
          <a:xfrm>
            <a:off x="8993464" y="535522"/>
            <a:ext cx="196850" cy="295275"/>
          </a:xfrm>
          <a:custGeom>
            <a:avLst/>
            <a:gdLst/>
            <a:ahLst/>
            <a:cxnLst/>
            <a:rect l="l" t="t" r="r" b="b"/>
            <a:pathLst>
              <a:path w="196850" h="295275">
                <a:moveTo>
                  <a:pt x="98425" y="0"/>
                </a:moveTo>
                <a:lnTo>
                  <a:pt x="80093" y="10825"/>
                </a:lnTo>
                <a:lnTo>
                  <a:pt x="46588" y="36939"/>
                </a:lnTo>
                <a:lnTo>
                  <a:pt x="14394" y="76857"/>
                </a:lnTo>
                <a:lnTo>
                  <a:pt x="0" y="129095"/>
                </a:lnTo>
                <a:lnTo>
                  <a:pt x="8407" y="182916"/>
                </a:lnTo>
                <a:lnTo>
                  <a:pt x="26904" y="236945"/>
                </a:lnTo>
                <a:lnTo>
                  <a:pt x="45402" y="278594"/>
                </a:lnTo>
                <a:lnTo>
                  <a:pt x="53809" y="295274"/>
                </a:lnTo>
                <a:lnTo>
                  <a:pt x="98425" y="250583"/>
                </a:lnTo>
                <a:lnTo>
                  <a:pt x="166624" y="250583"/>
                </a:lnTo>
                <a:lnTo>
                  <a:pt x="174143" y="236342"/>
                </a:lnTo>
                <a:lnTo>
                  <a:pt x="181022" y="220433"/>
                </a:lnTo>
                <a:lnTo>
                  <a:pt x="68961" y="220433"/>
                </a:lnTo>
                <a:lnTo>
                  <a:pt x="65010" y="209178"/>
                </a:lnTo>
                <a:lnTo>
                  <a:pt x="57781" y="185791"/>
                </a:lnTo>
                <a:lnTo>
                  <a:pt x="50833" y="156636"/>
                </a:lnTo>
                <a:lnTo>
                  <a:pt x="47726" y="128079"/>
                </a:lnTo>
                <a:lnTo>
                  <a:pt x="55149" y="96752"/>
                </a:lnTo>
                <a:lnTo>
                  <a:pt x="71747" y="73529"/>
                </a:lnTo>
                <a:lnTo>
                  <a:pt x="89008" y="58760"/>
                </a:lnTo>
                <a:lnTo>
                  <a:pt x="98425" y="52793"/>
                </a:lnTo>
                <a:lnTo>
                  <a:pt x="163047" y="52793"/>
                </a:lnTo>
                <a:lnTo>
                  <a:pt x="150261" y="36939"/>
                </a:lnTo>
                <a:lnTo>
                  <a:pt x="116756" y="10825"/>
                </a:lnTo>
                <a:lnTo>
                  <a:pt x="98425" y="0"/>
                </a:lnTo>
                <a:close/>
              </a:path>
              <a:path w="196850" h="295275">
                <a:moveTo>
                  <a:pt x="166624" y="250583"/>
                </a:moveTo>
                <a:lnTo>
                  <a:pt x="98425" y="250583"/>
                </a:lnTo>
                <a:lnTo>
                  <a:pt x="143027" y="295274"/>
                </a:lnTo>
                <a:lnTo>
                  <a:pt x="166624" y="250583"/>
                </a:lnTo>
                <a:close/>
              </a:path>
              <a:path w="196850" h="295275">
                <a:moveTo>
                  <a:pt x="98425" y="190931"/>
                </a:moveTo>
                <a:lnTo>
                  <a:pt x="68961" y="220433"/>
                </a:lnTo>
                <a:lnTo>
                  <a:pt x="127876" y="220433"/>
                </a:lnTo>
                <a:lnTo>
                  <a:pt x="98425" y="190931"/>
                </a:lnTo>
                <a:close/>
              </a:path>
              <a:path w="196850" h="295275">
                <a:moveTo>
                  <a:pt x="163047" y="52793"/>
                </a:moveTo>
                <a:lnTo>
                  <a:pt x="98425" y="52793"/>
                </a:lnTo>
                <a:lnTo>
                  <a:pt x="107839" y="58760"/>
                </a:lnTo>
                <a:lnTo>
                  <a:pt x="125096" y="73529"/>
                </a:lnTo>
                <a:lnTo>
                  <a:pt x="141689" y="96752"/>
                </a:lnTo>
                <a:lnTo>
                  <a:pt x="149110" y="128079"/>
                </a:lnTo>
                <a:lnTo>
                  <a:pt x="146003" y="156636"/>
                </a:lnTo>
                <a:lnTo>
                  <a:pt x="139055" y="185791"/>
                </a:lnTo>
                <a:lnTo>
                  <a:pt x="131826" y="209178"/>
                </a:lnTo>
                <a:lnTo>
                  <a:pt x="127876" y="220433"/>
                </a:lnTo>
                <a:lnTo>
                  <a:pt x="181022" y="220433"/>
                </a:lnTo>
                <a:lnTo>
                  <a:pt x="190122" y="199388"/>
                </a:lnTo>
                <a:lnTo>
                  <a:pt x="196009" y="168832"/>
                </a:lnTo>
                <a:lnTo>
                  <a:pt x="196850" y="129095"/>
                </a:lnTo>
                <a:lnTo>
                  <a:pt x="182455" y="76857"/>
                </a:lnTo>
                <a:lnTo>
                  <a:pt x="163047" y="52793"/>
                </a:lnTo>
                <a:close/>
              </a:path>
            </a:pathLst>
          </a:custGeom>
          <a:solidFill>
            <a:srgbClr val="0C30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131">
            <a:extLst>
              <a:ext uri="{FF2B5EF4-FFF2-40B4-BE49-F238E27FC236}">
                <a16:creationId xmlns:a16="http://schemas.microsoft.com/office/drawing/2014/main" id="{FF82B16A-3B72-701E-D577-92320B36DEC5}"/>
              </a:ext>
            </a:extLst>
          </p:cNvPr>
          <p:cNvSpPr/>
          <p:nvPr/>
        </p:nvSpPr>
        <p:spPr>
          <a:xfrm>
            <a:off x="9156668" y="501875"/>
            <a:ext cx="67310" cy="67310"/>
          </a:xfrm>
          <a:custGeom>
            <a:avLst/>
            <a:gdLst/>
            <a:ahLst/>
            <a:cxnLst/>
            <a:rect l="l" t="t" r="r" b="b"/>
            <a:pathLst>
              <a:path w="67310" h="67309">
                <a:moveTo>
                  <a:pt x="33642" y="0"/>
                </a:moveTo>
                <a:lnTo>
                  <a:pt x="0" y="33642"/>
                </a:lnTo>
                <a:lnTo>
                  <a:pt x="33642" y="67284"/>
                </a:lnTo>
                <a:lnTo>
                  <a:pt x="67284" y="33642"/>
                </a:lnTo>
                <a:lnTo>
                  <a:pt x="33642" y="0"/>
                </a:lnTo>
                <a:close/>
              </a:path>
            </a:pathLst>
          </a:custGeom>
          <a:solidFill>
            <a:srgbClr val="0C30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132">
            <a:extLst>
              <a:ext uri="{FF2B5EF4-FFF2-40B4-BE49-F238E27FC236}">
                <a16:creationId xmlns:a16="http://schemas.microsoft.com/office/drawing/2014/main" id="{D85E4286-CB74-1277-5BCC-182ADBFAD292}"/>
              </a:ext>
            </a:extLst>
          </p:cNvPr>
          <p:cNvSpPr txBox="1"/>
          <p:nvPr/>
        </p:nvSpPr>
        <p:spPr>
          <a:xfrm>
            <a:off x="8275407" y="836131"/>
            <a:ext cx="657860" cy="10541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500" b="1" spc="10" dirty="0">
                <a:solidFill>
                  <a:srgbClr val="0C3046"/>
                </a:solidFill>
                <a:latin typeface="Circe Bold"/>
                <a:cs typeface="Circe Bold"/>
              </a:rPr>
              <a:t>Челябинская</a:t>
            </a:r>
            <a:r>
              <a:rPr sz="500" b="1" spc="-35" dirty="0">
                <a:solidFill>
                  <a:srgbClr val="0C3046"/>
                </a:solidFill>
                <a:latin typeface="Circe Bold"/>
                <a:cs typeface="Circe Bold"/>
              </a:rPr>
              <a:t> </a:t>
            </a:r>
            <a:r>
              <a:rPr sz="500" b="1" spc="5" dirty="0">
                <a:solidFill>
                  <a:srgbClr val="0C3046"/>
                </a:solidFill>
                <a:latin typeface="Circe Bold"/>
                <a:cs typeface="Circe Bold"/>
              </a:rPr>
              <a:t>область</a:t>
            </a:r>
            <a:endParaRPr sz="500">
              <a:latin typeface="Circe Bold"/>
              <a:cs typeface="Circe Bold"/>
            </a:endParaRPr>
          </a:p>
        </p:txBody>
      </p:sp>
      <p:pic>
        <p:nvPicPr>
          <p:cNvPr id="1026" name="Picture 2" descr="Изображение логотипа">
            <a:extLst>
              <a:ext uri="{FF2B5EF4-FFF2-40B4-BE49-F238E27FC236}">
                <a16:creationId xmlns:a16="http://schemas.microsoft.com/office/drawing/2014/main" id="{8F628CF2-8822-2F2C-606C-CA5D19A0DD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5913" y="352043"/>
            <a:ext cx="1418091" cy="6863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Прямоугольник: скругленные углы 24">
            <a:extLst>
              <a:ext uri="{FF2B5EF4-FFF2-40B4-BE49-F238E27FC236}">
                <a16:creationId xmlns:a16="http://schemas.microsoft.com/office/drawing/2014/main" id="{99CC1586-7F15-DF14-2B31-9364432E80E3}"/>
              </a:ext>
            </a:extLst>
          </p:cNvPr>
          <p:cNvSpPr/>
          <p:nvPr/>
        </p:nvSpPr>
        <p:spPr>
          <a:xfrm>
            <a:off x="3727547" y="1872223"/>
            <a:ext cx="4736905" cy="868680"/>
          </a:xfrm>
          <a:prstGeom prst="roundRect">
            <a:avLst/>
          </a:prstGeom>
          <a:noFill/>
          <a:ln w="57150">
            <a:solidFill>
              <a:srgbClr val="4D1A8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rgbClr val="4D1A84"/>
                </a:solidFill>
              </a:rPr>
              <a:t>СРОКИ ПОДГОТОВКИ</a:t>
            </a:r>
          </a:p>
        </p:txBody>
      </p:sp>
      <p:sp>
        <p:nvSpPr>
          <p:cNvPr id="26" name="Прямоугольник: скругленные углы 25">
            <a:extLst>
              <a:ext uri="{FF2B5EF4-FFF2-40B4-BE49-F238E27FC236}">
                <a16:creationId xmlns:a16="http://schemas.microsoft.com/office/drawing/2014/main" id="{E3899B23-CAEF-4AEA-A70C-CCA169470224}"/>
              </a:ext>
            </a:extLst>
          </p:cNvPr>
          <p:cNvSpPr/>
          <p:nvPr/>
        </p:nvSpPr>
        <p:spPr>
          <a:xfrm>
            <a:off x="1461604" y="3393283"/>
            <a:ext cx="2192411" cy="1339119"/>
          </a:xfrm>
          <a:prstGeom prst="roundRect">
            <a:avLst/>
          </a:prstGeom>
          <a:noFill/>
          <a:ln w="44450"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rgbClr val="4D1A84"/>
                </a:solidFill>
              </a:rPr>
              <a:t>5 календарных дней</a:t>
            </a:r>
          </a:p>
        </p:txBody>
      </p:sp>
      <p:sp>
        <p:nvSpPr>
          <p:cNvPr id="27" name="Прямоугольник: скругленные углы 26">
            <a:extLst>
              <a:ext uri="{FF2B5EF4-FFF2-40B4-BE49-F238E27FC236}">
                <a16:creationId xmlns:a16="http://schemas.microsoft.com/office/drawing/2014/main" id="{193F3D4C-FA4A-CB57-2737-7EECC79790C1}"/>
              </a:ext>
            </a:extLst>
          </p:cNvPr>
          <p:cNvSpPr/>
          <p:nvPr/>
        </p:nvSpPr>
        <p:spPr>
          <a:xfrm>
            <a:off x="4999486" y="3393282"/>
            <a:ext cx="2193030" cy="1339119"/>
          </a:xfrm>
          <a:prstGeom prst="roundRect">
            <a:avLst/>
          </a:prstGeom>
          <a:noFill/>
          <a:ln w="44450"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rgbClr val="4D1A84"/>
                </a:solidFill>
              </a:rPr>
              <a:t>10 календарных дней</a:t>
            </a:r>
          </a:p>
        </p:txBody>
      </p:sp>
      <p:sp>
        <p:nvSpPr>
          <p:cNvPr id="28" name="Прямоугольник: скругленные углы 27">
            <a:extLst>
              <a:ext uri="{FF2B5EF4-FFF2-40B4-BE49-F238E27FC236}">
                <a16:creationId xmlns:a16="http://schemas.microsoft.com/office/drawing/2014/main" id="{030AFF74-35B1-D59E-5C91-62862B9F7971}"/>
              </a:ext>
            </a:extLst>
          </p:cNvPr>
          <p:cNvSpPr/>
          <p:nvPr/>
        </p:nvSpPr>
        <p:spPr>
          <a:xfrm>
            <a:off x="8464454" y="3393281"/>
            <a:ext cx="2193030" cy="1339120"/>
          </a:xfrm>
          <a:prstGeom prst="roundRect">
            <a:avLst/>
          </a:prstGeom>
          <a:noFill/>
          <a:ln w="44450">
            <a:solidFill>
              <a:srgbClr val="4D1A8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rgbClr val="4D1A84"/>
                </a:solidFill>
              </a:rPr>
              <a:t>30 календарных дней</a:t>
            </a:r>
          </a:p>
        </p:txBody>
      </p:sp>
      <p:cxnSp>
        <p:nvCxnSpPr>
          <p:cNvPr id="34" name="Соединитель: уступ 33">
            <a:extLst>
              <a:ext uri="{FF2B5EF4-FFF2-40B4-BE49-F238E27FC236}">
                <a16:creationId xmlns:a16="http://schemas.microsoft.com/office/drawing/2014/main" id="{DDFD0ACF-4296-1691-6D88-6C83DA522921}"/>
              </a:ext>
            </a:extLst>
          </p:cNvPr>
          <p:cNvCxnSpPr>
            <a:cxnSpLocks/>
            <a:stCxn id="25" idx="2"/>
            <a:endCxn id="27" idx="0"/>
          </p:cNvCxnSpPr>
          <p:nvPr/>
        </p:nvCxnSpPr>
        <p:spPr>
          <a:xfrm rot="16200000" flipH="1">
            <a:off x="5769811" y="3067091"/>
            <a:ext cx="652379" cy="1"/>
          </a:xfrm>
          <a:prstGeom prst="bentConnector3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Соединитель: уступ 35">
            <a:extLst>
              <a:ext uri="{FF2B5EF4-FFF2-40B4-BE49-F238E27FC236}">
                <a16:creationId xmlns:a16="http://schemas.microsoft.com/office/drawing/2014/main" id="{F106E17A-D836-5E25-E9A7-06FE066A2F76}"/>
              </a:ext>
            </a:extLst>
          </p:cNvPr>
          <p:cNvCxnSpPr>
            <a:cxnSpLocks/>
            <a:stCxn id="25" idx="2"/>
            <a:endCxn id="28" idx="0"/>
          </p:cNvCxnSpPr>
          <p:nvPr/>
        </p:nvCxnSpPr>
        <p:spPr>
          <a:xfrm rot="16200000" flipH="1">
            <a:off x="7502295" y="1334607"/>
            <a:ext cx="652378" cy="3464969"/>
          </a:xfrm>
          <a:prstGeom prst="bentConnector3">
            <a:avLst/>
          </a:prstGeom>
          <a:ln w="38100">
            <a:solidFill>
              <a:srgbClr val="4D1A8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Соединитель: уступ 51">
            <a:extLst>
              <a:ext uri="{FF2B5EF4-FFF2-40B4-BE49-F238E27FC236}">
                <a16:creationId xmlns:a16="http://schemas.microsoft.com/office/drawing/2014/main" id="{62D2709C-760B-4F99-777F-5BAC36EB6794}"/>
              </a:ext>
            </a:extLst>
          </p:cNvPr>
          <p:cNvCxnSpPr>
            <a:cxnSpLocks/>
            <a:stCxn id="25" idx="2"/>
            <a:endCxn id="26" idx="0"/>
          </p:cNvCxnSpPr>
          <p:nvPr/>
        </p:nvCxnSpPr>
        <p:spPr>
          <a:xfrm rot="5400000">
            <a:off x="4000715" y="1297998"/>
            <a:ext cx="652380" cy="3538190"/>
          </a:xfrm>
          <a:prstGeom prst="bentConnector3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B4182E5F-5281-71A8-4636-36324B16E09E}"/>
              </a:ext>
            </a:extLst>
          </p:cNvPr>
          <p:cNvSpPr txBox="1"/>
          <p:nvPr/>
        </p:nvSpPr>
        <p:spPr>
          <a:xfrm>
            <a:off x="-141697" y="243969"/>
            <a:ext cx="677656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000" b="1" dirty="0">
                <a:solidFill>
                  <a:srgbClr val="4D1A84"/>
                </a:solidFill>
              </a:rPr>
              <a:t>СОКРАЩЕННЫЕ СРОКИ</a:t>
            </a:r>
            <a:br>
              <a:rPr lang="ru-RU" sz="3000" b="1" dirty="0">
                <a:solidFill>
                  <a:srgbClr val="4D1A84"/>
                </a:solidFill>
              </a:rPr>
            </a:br>
            <a:r>
              <a:rPr lang="ru-RU" sz="3000" b="1" dirty="0">
                <a:solidFill>
                  <a:srgbClr val="4D1A84"/>
                </a:solidFill>
              </a:rPr>
              <a:t>ПОДГОТОВКИ ОТВЕТА</a:t>
            </a:r>
            <a:endParaRPr lang="ru-RU" sz="3000" dirty="0">
              <a:solidFill>
                <a:srgbClr val="4D1A84"/>
              </a:solidFill>
            </a:endParaRPr>
          </a:p>
        </p:txBody>
      </p:sp>
      <p:sp>
        <p:nvSpPr>
          <p:cNvPr id="31" name="Прямоугольник: скругленные углы 30">
            <a:extLst>
              <a:ext uri="{FF2B5EF4-FFF2-40B4-BE49-F238E27FC236}">
                <a16:creationId xmlns:a16="http://schemas.microsoft.com/office/drawing/2014/main" id="{BBFBCE4E-6EDD-7653-7056-F8DF5B742B9C}"/>
              </a:ext>
            </a:extLst>
          </p:cNvPr>
          <p:cNvSpPr/>
          <p:nvPr/>
        </p:nvSpPr>
        <p:spPr>
          <a:xfrm>
            <a:off x="1461604" y="5097897"/>
            <a:ext cx="4453277" cy="1515816"/>
          </a:xfrm>
          <a:prstGeom prst="roundRect">
            <a:avLst/>
          </a:prstGeom>
          <a:noFill/>
          <a:ln w="44450">
            <a:solidFill>
              <a:srgbClr val="4D1A8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rgbClr val="4D1A84"/>
                </a:solidFill>
              </a:rPr>
              <a:t>Примечание:</a:t>
            </a:r>
            <a:br>
              <a:rPr lang="ru-RU" sz="1400" b="1" dirty="0">
                <a:solidFill>
                  <a:srgbClr val="4D1A84"/>
                </a:solidFill>
              </a:rPr>
            </a:br>
            <a:r>
              <a:rPr lang="ru-RU" sz="1400" b="1" dirty="0">
                <a:solidFill>
                  <a:srgbClr val="4D1A84"/>
                </a:solidFill>
              </a:rPr>
              <a:t>Классификатор обращений субъектов инвестиционной и предпринимательской деятельности с указанием сроков подготовки ответов был направлен</a:t>
            </a:r>
            <a:br>
              <a:rPr lang="ru-RU" sz="1400" b="1" dirty="0">
                <a:solidFill>
                  <a:srgbClr val="4D1A84"/>
                </a:solidFill>
              </a:rPr>
            </a:br>
            <a:r>
              <a:rPr lang="ru-RU" sz="1400" b="1" dirty="0">
                <a:solidFill>
                  <a:srgbClr val="4D1A84"/>
                </a:solidFill>
              </a:rPr>
              <a:t>письмом МЭР ЧО от 10.09.2024 № 04-4893</a:t>
            </a:r>
            <a:br>
              <a:rPr lang="ru-RU" sz="1400" b="1" dirty="0">
                <a:solidFill>
                  <a:srgbClr val="4D1A84"/>
                </a:solidFill>
              </a:rPr>
            </a:br>
            <a:r>
              <a:rPr lang="ru-RU" sz="1400" b="1" dirty="0">
                <a:solidFill>
                  <a:srgbClr val="4D1A84"/>
                </a:solidFill>
              </a:rPr>
              <a:t>посредством СЭД ТЕЗИС </a:t>
            </a:r>
          </a:p>
        </p:txBody>
      </p:sp>
    </p:spTree>
    <p:extLst>
      <p:ext uri="{BB962C8B-B14F-4D97-AF65-F5344CB8AC3E}">
        <p14:creationId xmlns:p14="http://schemas.microsoft.com/office/powerpoint/2010/main" val="38248667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D7A2CFA-2556-2B37-DEBF-689CCBDC6C0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112">
            <a:extLst>
              <a:ext uri="{FF2B5EF4-FFF2-40B4-BE49-F238E27FC236}">
                <a16:creationId xmlns:a16="http://schemas.microsoft.com/office/drawing/2014/main" id="{4F93D2FC-B4EC-6F5B-AB65-3DB3F27A2EC6}"/>
              </a:ext>
            </a:extLst>
          </p:cNvPr>
          <p:cNvSpPr/>
          <p:nvPr/>
        </p:nvSpPr>
        <p:spPr>
          <a:xfrm>
            <a:off x="9911528" y="530581"/>
            <a:ext cx="777200" cy="42896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113">
            <a:extLst>
              <a:ext uri="{FF2B5EF4-FFF2-40B4-BE49-F238E27FC236}">
                <a16:creationId xmlns:a16="http://schemas.microsoft.com/office/drawing/2014/main" id="{B81521A9-DE88-9A80-118D-60085036D392}"/>
              </a:ext>
            </a:extLst>
          </p:cNvPr>
          <p:cNvSpPr/>
          <p:nvPr/>
        </p:nvSpPr>
        <p:spPr>
          <a:xfrm>
            <a:off x="10935944" y="535522"/>
            <a:ext cx="932704" cy="40708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114">
            <a:extLst>
              <a:ext uri="{FF2B5EF4-FFF2-40B4-BE49-F238E27FC236}">
                <a16:creationId xmlns:a16="http://schemas.microsoft.com/office/drawing/2014/main" id="{53EA5FA4-B72F-A68C-05AB-B378CF259E27}"/>
              </a:ext>
            </a:extLst>
          </p:cNvPr>
          <p:cNvSpPr/>
          <p:nvPr/>
        </p:nvSpPr>
        <p:spPr>
          <a:xfrm>
            <a:off x="10792816" y="522817"/>
            <a:ext cx="0" cy="423545"/>
          </a:xfrm>
          <a:custGeom>
            <a:avLst/>
            <a:gdLst/>
            <a:ahLst/>
            <a:cxnLst/>
            <a:rect l="l" t="t" r="r" b="b"/>
            <a:pathLst>
              <a:path h="423544">
                <a:moveTo>
                  <a:pt x="0" y="0"/>
                </a:moveTo>
                <a:lnTo>
                  <a:pt x="0" y="422986"/>
                </a:lnTo>
              </a:path>
            </a:pathLst>
          </a:custGeom>
          <a:ln w="8127">
            <a:solidFill>
              <a:srgbClr val="4640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115">
            <a:extLst>
              <a:ext uri="{FF2B5EF4-FFF2-40B4-BE49-F238E27FC236}">
                <a16:creationId xmlns:a16="http://schemas.microsoft.com/office/drawing/2014/main" id="{BAEFC337-4005-3397-DA4B-1ED515034CC2}"/>
              </a:ext>
            </a:extLst>
          </p:cNvPr>
          <p:cNvSpPr/>
          <p:nvPr/>
        </p:nvSpPr>
        <p:spPr>
          <a:xfrm>
            <a:off x="9387182" y="530973"/>
            <a:ext cx="414863" cy="41485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116">
            <a:extLst>
              <a:ext uri="{FF2B5EF4-FFF2-40B4-BE49-F238E27FC236}">
                <a16:creationId xmlns:a16="http://schemas.microsoft.com/office/drawing/2014/main" id="{F3E2E33D-198E-DC75-B3BC-C88C64C92402}"/>
              </a:ext>
            </a:extLst>
          </p:cNvPr>
          <p:cNvSpPr/>
          <p:nvPr/>
        </p:nvSpPr>
        <p:spPr>
          <a:xfrm>
            <a:off x="6277482" y="307260"/>
            <a:ext cx="556443" cy="718911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117">
            <a:extLst>
              <a:ext uri="{FF2B5EF4-FFF2-40B4-BE49-F238E27FC236}">
                <a16:creationId xmlns:a16="http://schemas.microsoft.com/office/drawing/2014/main" id="{1E80021A-524B-0471-5F63-C1F110333B21}"/>
              </a:ext>
            </a:extLst>
          </p:cNvPr>
          <p:cNvSpPr/>
          <p:nvPr/>
        </p:nvSpPr>
        <p:spPr>
          <a:xfrm>
            <a:off x="8559995" y="550803"/>
            <a:ext cx="354559" cy="150014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18">
            <a:extLst>
              <a:ext uri="{FF2B5EF4-FFF2-40B4-BE49-F238E27FC236}">
                <a16:creationId xmlns:a16="http://schemas.microsoft.com/office/drawing/2014/main" id="{40A14787-F35D-A631-D1B5-CC048A986DDE}"/>
              </a:ext>
            </a:extLst>
          </p:cNvPr>
          <p:cNvSpPr/>
          <p:nvPr/>
        </p:nvSpPr>
        <p:spPr>
          <a:xfrm>
            <a:off x="8292981" y="673979"/>
            <a:ext cx="103505" cy="158750"/>
          </a:xfrm>
          <a:custGeom>
            <a:avLst/>
            <a:gdLst/>
            <a:ahLst/>
            <a:cxnLst/>
            <a:rect l="l" t="t" r="r" b="b"/>
            <a:pathLst>
              <a:path w="103504" h="158750">
                <a:moveTo>
                  <a:pt x="83578" y="0"/>
                </a:moveTo>
                <a:lnTo>
                  <a:pt x="49263" y="12534"/>
                </a:lnTo>
                <a:lnTo>
                  <a:pt x="42671" y="14300"/>
                </a:lnTo>
                <a:lnTo>
                  <a:pt x="9205" y="44653"/>
                </a:lnTo>
                <a:lnTo>
                  <a:pt x="0" y="96786"/>
                </a:lnTo>
                <a:lnTo>
                  <a:pt x="868" y="110353"/>
                </a:lnTo>
                <a:lnTo>
                  <a:pt x="21784" y="149089"/>
                </a:lnTo>
                <a:lnTo>
                  <a:pt x="52349" y="158369"/>
                </a:lnTo>
                <a:lnTo>
                  <a:pt x="62939" y="157458"/>
                </a:lnTo>
                <a:lnTo>
                  <a:pt x="72582" y="154712"/>
                </a:lnTo>
                <a:lnTo>
                  <a:pt x="81236" y="150112"/>
                </a:lnTo>
                <a:lnTo>
                  <a:pt x="88861" y="143637"/>
                </a:lnTo>
                <a:lnTo>
                  <a:pt x="90263" y="141871"/>
                </a:lnTo>
                <a:lnTo>
                  <a:pt x="51904" y="141871"/>
                </a:lnTo>
                <a:lnTo>
                  <a:pt x="38459" y="138898"/>
                </a:lnTo>
                <a:lnTo>
                  <a:pt x="27960" y="130460"/>
                </a:lnTo>
                <a:lnTo>
                  <a:pt x="21131" y="117279"/>
                </a:lnTo>
                <a:lnTo>
                  <a:pt x="18694" y="100076"/>
                </a:lnTo>
                <a:lnTo>
                  <a:pt x="20231" y="93256"/>
                </a:lnTo>
                <a:lnTo>
                  <a:pt x="24193" y="87325"/>
                </a:lnTo>
                <a:lnTo>
                  <a:pt x="31427" y="81381"/>
                </a:lnTo>
                <a:lnTo>
                  <a:pt x="17589" y="81381"/>
                </a:lnTo>
                <a:lnTo>
                  <a:pt x="32689" y="40463"/>
                </a:lnTo>
                <a:lnTo>
                  <a:pt x="69062" y="27051"/>
                </a:lnTo>
                <a:lnTo>
                  <a:pt x="75222" y="25514"/>
                </a:lnTo>
                <a:lnTo>
                  <a:pt x="85343" y="21996"/>
                </a:lnTo>
                <a:lnTo>
                  <a:pt x="89522" y="18694"/>
                </a:lnTo>
                <a:lnTo>
                  <a:pt x="93040" y="13855"/>
                </a:lnTo>
                <a:lnTo>
                  <a:pt x="83578" y="0"/>
                </a:lnTo>
                <a:close/>
              </a:path>
              <a:path w="103504" h="158750">
                <a:moveTo>
                  <a:pt x="92559" y="74790"/>
                </a:moveTo>
                <a:lnTo>
                  <a:pt x="52781" y="74790"/>
                </a:lnTo>
                <a:lnTo>
                  <a:pt x="66174" y="77232"/>
                </a:lnTo>
                <a:lnTo>
                  <a:pt x="76123" y="84105"/>
                </a:lnTo>
                <a:lnTo>
                  <a:pt x="82320" y="94732"/>
                </a:lnTo>
                <a:lnTo>
                  <a:pt x="84454" y="108432"/>
                </a:lnTo>
                <a:lnTo>
                  <a:pt x="83878" y="115240"/>
                </a:lnTo>
                <a:lnTo>
                  <a:pt x="61366" y="141871"/>
                </a:lnTo>
                <a:lnTo>
                  <a:pt x="90263" y="141871"/>
                </a:lnTo>
                <a:lnTo>
                  <a:pt x="95082" y="135800"/>
                </a:lnTo>
                <a:lnTo>
                  <a:pt x="99567" y="127122"/>
                </a:lnTo>
                <a:lnTo>
                  <a:pt x="102256" y="117742"/>
                </a:lnTo>
                <a:lnTo>
                  <a:pt x="103162" y="107556"/>
                </a:lnTo>
                <a:lnTo>
                  <a:pt x="99938" y="87241"/>
                </a:lnTo>
                <a:lnTo>
                  <a:pt x="92559" y="74790"/>
                </a:lnTo>
                <a:close/>
              </a:path>
              <a:path w="103504" h="158750">
                <a:moveTo>
                  <a:pt x="57188" y="58293"/>
                </a:moveTo>
                <a:lnTo>
                  <a:pt x="44910" y="59952"/>
                </a:lnTo>
                <a:lnTo>
                  <a:pt x="33729" y="64641"/>
                </a:lnTo>
                <a:lnTo>
                  <a:pt x="24489" y="71928"/>
                </a:lnTo>
                <a:lnTo>
                  <a:pt x="18033" y="81381"/>
                </a:lnTo>
                <a:lnTo>
                  <a:pt x="31427" y="81381"/>
                </a:lnTo>
                <a:lnTo>
                  <a:pt x="36512" y="77203"/>
                </a:lnTo>
                <a:lnTo>
                  <a:pt x="43992" y="74790"/>
                </a:lnTo>
                <a:lnTo>
                  <a:pt x="92559" y="74790"/>
                </a:lnTo>
                <a:lnTo>
                  <a:pt x="90733" y="71708"/>
                </a:lnTo>
                <a:lnTo>
                  <a:pt x="76249" y="61784"/>
                </a:lnTo>
                <a:lnTo>
                  <a:pt x="57188" y="58293"/>
                </a:lnTo>
                <a:close/>
              </a:path>
            </a:pathLst>
          </a:custGeom>
          <a:solidFill>
            <a:srgbClr val="0C30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9">
            <a:extLst>
              <a:ext uri="{FF2B5EF4-FFF2-40B4-BE49-F238E27FC236}">
                <a16:creationId xmlns:a16="http://schemas.microsoft.com/office/drawing/2014/main" id="{373E15E2-F1C1-2568-E9DA-5F32A4915C24}"/>
              </a:ext>
            </a:extLst>
          </p:cNvPr>
          <p:cNvSpPr/>
          <p:nvPr/>
        </p:nvSpPr>
        <p:spPr>
          <a:xfrm>
            <a:off x="8411964" y="731164"/>
            <a:ext cx="92710" cy="99060"/>
          </a:xfrm>
          <a:custGeom>
            <a:avLst/>
            <a:gdLst/>
            <a:ahLst/>
            <a:cxnLst/>
            <a:rect l="l" t="t" r="r" b="b"/>
            <a:pathLst>
              <a:path w="92710" h="99059">
                <a:moveTo>
                  <a:pt x="17602" y="0"/>
                </a:moveTo>
                <a:lnTo>
                  <a:pt x="0" y="0"/>
                </a:lnTo>
                <a:lnTo>
                  <a:pt x="0" y="98983"/>
                </a:lnTo>
                <a:lnTo>
                  <a:pt x="17602" y="98983"/>
                </a:lnTo>
                <a:lnTo>
                  <a:pt x="37236" y="73685"/>
                </a:lnTo>
                <a:lnTo>
                  <a:pt x="17602" y="73685"/>
                </a:lnTo>
                <a:lnTo>
                  <a:pt x="17602" y="0"/>
                </a:lnTo>
                <a:close/>
              </a:path>
              <a:path w="92710" h="99059">
                <a:moveTo>
                  <a:pt x="92392" y="25298"/>
                </a:moveTo>
                <a:lnTo>
                  <a:pt x="74790" y="25298"/>
                </a:lnTo>
                <a:lnTo>
                  <a:pt x="74790" y="98983"/>
                </a:lnTo>
                <a:lnTo>
                  <a:pt x="92392" y="98983"/>
                </a:lnTo>
                <a:lnTo>
                  <a:pt x="92392" y="25298"/>
                </a:lnTo>
                <a:close/>
              </a:path>
              <a:path w="92710" h="99059">
                <a:moveTo>
                  <a:pt x="92392" y="0"/>
                </a:moveTo>
                <a:lnTo>
                  <a:pt x="74790" y="0"/>
                </a:lnTo>
                <a:lnTo>
                  <a:pt x="17602" y="73685"/>
                </a:lnTo>
                <a:lnTo>
                  <a:pt x="37236" y="73685"/>
                </a:lnTo>
                <a:lnTo>
                  <a:pt x="74790" y="25298"/>
                </a:lnTo>
                <a:lnTo>
                  <a:pt x="92392" y="25298"/>
                </a:lnTo>
                <a:lnTo>
                  <a:pt x="92392" y="0"/>
                </a:lnTo>
                <a:close/>
              </a:path>
            </a:pathLst>
          </a:custGeom>
          <a:solidFill>
            <a:srgbClr val="0C30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0">
            <a:extLst>
              <a:ext uri="{FF2B5EF4-FFF2-40B4-BE49-F238E27FC236}">
                <a16:creationId xmlns:a16="http://schemas.microsoft.com/office/drawing/2014/main" id="{5443F8DE-9DA6-A226-6F85-B9AC315EAF3E}"/>
              </a:ext>
            </a:extLst>
          </p:cNvPr>
          <p:cNvSpPr/>
          <p:nvPr/>
        </p:nvSpPr>
        <p:spPr>
          <a:xfrm>
            <a:off x="8518645" y="728965"/>
            <a:ext cx="83185" cy="103505"/>
          </a:xfrm>
          <a:custGeom>
            <a:avLst/>
            <a:gdLst/>
            <a:ahLst/>
            <a:cxnLst/>
            <a:rect l="l" t="t" r="r" b="b"/>
            <a:pathLst>
              <a:path w="83185" h="103505">
                <a:moveTo>
                  <a:pt x="9016" y="76771"/>
                </a:moveTo>
                <a:lnTo>
                  <a:pt x="0" y="89966"/>
                </a:lnTo>
                <a:lnTo>
                  <a:pt x="3301" y="93700"/>
                </a:lnTo>
                <a:lnTo>
                  <a:pt x="9016" y="97002"/>
                </a:lnTo>
                <a:lnTo>
                  <a:pt x="17157" y="99644"/>
                </a:lnTo>
                <a:lnTo>
                  <a:pt x="25298" y="102057"/>
                </a:lnTo>
                <a:lnTo>
                  <a:pt x="33210" y="103378"/>
                </a:lnTo>
                <a:lnTo>
                  <a:pt x="40919" y="103378"/>
                </a:lnTo>
                <a:lnTo>
                  <a:pt x="57968" y="101306"/>
                </a:lnTo>
                <a:lnTo>
                  <a:pt x="71245" y="95380"/>
                </a:lnTo>
                <a:lnTo>
                  <a:pt x="78468" y="87541"/>
                </a:lnTo>
                <a:lnTo>
                  <a:pt x="38277" y="87541"/>
                </a:lnTo>
                <a:lnTo>
                  <a:pt x="31016" y="86754"/>
                </a:lnTo>
                <a:lnTo>
                  <a:pt x="23237" y="84547"/>
                </a:lnTo>
                <a:lnTo>
                  <a:pt x="15664" y="81143"/>
                </a:lnTo>
                <a:lnTo>
                  <a:pt x="9016" y="76771"/>
                </a:lnTo>
                <a:close/>
              </a:path>
              <a:path w="83185" h="103505">
                <a:moveTo>
                  <a:pt x="77235" y="15836"/>
                </a:moveTo>
                <a:lnTo>
                  <a:pt x="39814" y="15836"/>
                </a:lnTo>
                <a:lnTo>
                  <a:pt x="48590" y="16833"/>
                </a:lnTo>
                <a:lnTo>
                  <a:pt x="55241" y="19686"/>
                </a:lnTo>
                <a:lnTo>
                  <a:pt x="59459" y="24189"/>
                </a:lnTo>
                <a:lnTo>
                  <a:pt x="60934" y="30137"/>
                </a:lnTo>
                <a:lnTo>
                  <a:pt x="60934" y="38061"/>
                </a:lnTo>
                <a:lnTo>
                  <a:pt x="53670" y="44208"/>
                </a:lnTo>
                <a:lnTo>
                  <a:pt x="28155" y="44208"/>
                </a:lnTo>
                <a:lnTo>
                  <a:pt x="28155" y="58508"/>
                </a:lnTo>
                <a:lnTo>
                  <a:pt x="56972" y="58508"/>
                </a:lnTo>
                <a:lnTo>
                  <a:pt x="64223" y="63131"/>
                </a:lnTo>
                <a:lnTo>
                  <a:pt x="64223" y="71272"/>
                </a:lnTo>
                <a:lnTo>
                  <a:pt x="62304" y="77897"/>
                </a:lnTo>
                <a:lnTo>
                  <a:pt x="56942" y="83035"/>
                </a:lnTo>
                <a:lnTo>
                  <a:pt x="48734" y="86360"/>
                </a:lnTo>
                <a:lnTo>
                  <a:pt x="38277" y="87541"/>
                </a:lnTo>
                <a:lnTo>
                  <a:pt x="78468" y="87541"/>
                </a:lnTo>
                <a:lnTo>
                  <a:pt x="79861" y="86029"/>
                </a:lnTo>
                <a:lnTo>
                  <a:pt x="82930" y="73685"/>
                </a:lnTo>
                <a:lnTo>
                  <a:pt x="81556" y="65159"/>
                </a:lnTo>
                <a:lnTo>
                  <a:pt x="77541" y="58073"/>
                </a:lnTo>
                <a:lnTo>
                  <a:pt x="71052" y="52964"/>
                </a:lnTo>
                <a:lnTo>
                  <a:pt x="62255" y="50368"/>
                </a:lnTo>
                <a:lnTo>
                  <a:pt x="62255" y="49936"/>
                </a:lnTo>
                <a:lnTo>
                  <a:pt x="69883" y="46139"/>
                </a:lnTo>
                <a:lnTo>
                  <a:pt x="75309" y="41001"/>
                </a:lnTo>
                <a:lnTo>
                  <a:pt x="78552" y="34502"/>
                </a:lnTo>
                <a:lnTo>
                  <a:pt x="79629" y="26619"/>
                </a:lnTo>
                <a:lnTo>
                  <a:pt x="77235" y="15836"/>
                </a:lnTo>
                <a:close/>
              </a:path>
              <a:path w="83185" h="103505">
                <a:moveTo>
                  <a:pt x="42456" y="0"/>
                </a:moveTo>
                <a:lnTo>
                  <a:pt x="30769" y="918"/>
                </a:lnTo>
                <a:lnTo>
                  <a:pt x="19907" y="3549"/>
                </a:lnTo>
                <a:lnTo>
                  <a:pt x="10530" y="7704"/>
                </a:lnTo>
                <a:lnTo>
                  <a:pt x="3301" y="13195"/>
                </a:lnTo>
                <a:lnTo>
                  <a:pt x="10121" y="26835"/>
                </a:lnTo>
                <a:lnTo>
                  <a:pt x="17172" y="22057"/>
                </a:lnTo>
                <a:lnTo>
                  <a:pt x="24472" y="18616"/>
                </a:lnTo>
                <a:lnTo>
                  <a:pt x="32021" y="16535"/>
                </a:lnTo>
                <a:lnTo>
                  <a:pt x="39814" y="15836"/>
                </a:lnTo>
                <a:lnTo>
                  <a:pt x="77235" y="15836"/>
                </a:lnTo>
                <a:lnTo>
                  <a:pt x="77160" y="15500"/>
                </a:lnTo>
                <a:lnTo>
                  <a:pt x="69948" y="7123"/>
                </a:lnTo>
                <a:lnTo>
                  <a:pt x="58283" y="1839"/>
                </a:lnTo>
                <a:lnTo>
                  <a:pt x="42456" y="0"/>
                </a:lnTo>
                <a:close/>
              </a:path>
            </a:pathLst>
          </a:custGeom>
          <a:solidFill>
            <a:srgbClr val="0C30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21">
            <a:extLst>
              <a:ext uri="{FF2B5EF4-FFF2-40B4-BE49-F238E27FC236}">
                <a16:creationId xmlns:a16="http://schemas.microsoft.com/office/drawing/2014/main" id="{C76F23B3-3303-AC11-9EC3-E52608803F71}"/>
              </a:ext>
            </a:extLst>
          </p:cNvPr>
          <p:cNvSpPr/>
          <p:nvPr/>
        </p:nvSpPr>
        <p:spPr>
          <a:xfrm>
            <a:off x="8618950" y="788238"/>
            <a:ext cx="17780" cy="41910"/>
          </a:xfrm>
          <a:custGeom>
            <a:avLst/>
            <a:gdLst/>
            <a:ahLst/>
            <a:cxnLst/>
            <a:rect l="l" t="t" r="r" b="b"/>
            <a:pathLst>
              <a:path w="17779" h="41909">
                <a:moveTo>
                  <a:pt x="0" y="41909"/>
                </a:moveTo>
                <a:lnTo>
                  <a:pt x="17589" y="41909"/>
                </a:lnTo>
                <a:lnTo>
                  <a:pt x="17589" y="0"/>
                </a:lnTo>
                <a:lnTo>
                  <a:pt x="0" y="0"/>
                </a:lnTo>
                <a:lnTo>
                  <a:pt x="0" y="41909"/>
                </a:lnTo>
                <a:close/>
              </a:path>
            </a:pathLst>
          </a:custGeom>
          <a:solidFill>
            <a:srgbClr val="0C30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22">
            <a:extLst>
              <a:ext uri="{FF2B5EF4-FFF2-40B4-BE49-F238E27FC236}">
                <a16:creationId xmlns:a16="http://schemas.microsoft.com/office/drawing/2014/main" id="{956F8E61-1DAC-723C-9892-2C04D9FEBCCE}"/>
              </a:ext>
            </a:extLst>
          </p:cNvPr>
          <p:cNvSpPr/>
          <p:nvPr/>
        </p:nvSpPr>
        <p:spPr>
          <a:xfrm>
            <a:off x="8618950" y="779983"/>
            <a:ext cx="90805" cy="0"/>
          </a:xfrm>
          <a:custGeom>
            <a:avLst/>
            <a:gdLst/>
            <a:ahLst/>
            <a:cxnLst/>
            <a:rect l="l" t="t" r="r" b="b"/>
            <a:pathLst>
              <a:path w="90804">
                <a:moveTo>
                  <a:pt x="0" y="0"/>
                </a:moveTo>
                <a:lnTo>
                  <a:pt x="90182" y="0"/>
                </a:lnTo>
              </a:path>
            </a:pathLst>
          </a:custGeom>
          <a:ln w="16510">
            <a:solidFill>
              <a:srgbClr val="0C304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23">
            <a:extLst>
              <a:ext uri="{FF2B5EF4-FFF2-40B4-BE49-F238E27FC236}">
                <a16:creationId xmlns:a16="http://schemas.microsoft.com/office/drawing/2014/main" id="{E0EAB4CB-DFD8-350F-08B1-F421B127FE4E}"/>
              </a:ext>
            </a:extLst>
          </p:cNvPr>
          <p:cNvSpPr/>
          <p:nvPr/>
        </p:nvSpPr>
        <p:spPr>
          <a:xfrm>
            <a:off x="8618950" y="731088"/>
            <a:ext cx="17780" cy="40640"/>
          </a:xfrm>
          <a:custGeom>
            <a:avLst/>
            <a:gdLst/>
            <a:ahLst/>
            <a:cxnLst/>
            <a:rect l="l" t="t" r="r" b="b"/>
            <a:pathLst>
              <a:path w="17779" h="40640">
                <a:moveTo>
                  <a:pt x="0" y="40639"/>
                </a:moveTo>
                <a:lnTo>
                  <a:pt x="17589" y="40639"/>
                </a:lnTo>
                <a:lnTo>
                  <a:pt x="17589" y="0"/>
                </a:lnTo>
                <a:lnTo>
                  <a:pt x="0" y="0"/>
                </a:lnTo>
                <a:lnTo>
                  <a:pt x="0" y="40639"/>
                </a:lnTo>
                <a:close/>
              </a:path>
            </a:pathLst>
          </a:custGeom>
          <a:solidFill>
            <a:srgbClr val="0C30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24">
            <a:extLst>
              <a:ext uri="{FF2B5EF4-FFF2-40B4-BE49-F238E27FC236}">
                <a16:creationId xmlns:a16="http://schemas.microsoft.com/office/drawing/2014/main" id="{B06A1D11-108D-C86B-3785-FE363390E288}"/>
              </a:ext>
            </a:extLst>
          </p:cNvPr>
          <p:cNvSpPr/>
          <p:nvPr/>
        </p:nvSpPr>
        <p:spPr>
          <a:xfrm>
            <a:off x="8691530" y="788352"/>
            <a:ext cx="17780" cy="41910"/>
          </a:xfrm>
          <a:custGeom>
            <a:avLst/>
            <a:gdLst/>
            <a:ahLst/>
            <a:cxnLst/>
            <a:rect l="l" t="t" r="r" b="b"/>
            <a:pathLst>
              <a:path w="17779" h="41909">
                <a:moveTo>
                  <a:pt x="17602" y="0"/>
                </a:moveTo>
                <a:lnTo>
                  <a:pt x="0" y="0"/>
                </a:lnTo>
                <a:lnTo>
                  <a:pt x="0" y="41795"/>
                </a:lnTo>
                <a:lnTo>
                  <a:pt x="17602" y="41795"/>
                </a:lnTo>
                <a:lnTo>
                  <a:pt x="17602" y="0"/>
                </a:lnTo>
                <a:close/>
              </a:path>
            </a:pathLst>
          </a:custGeom>
          <a:solidFill>
            <a:srgbClr val="0C30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25">
            <a:extLst>
              <a:ext uri="{FF2B5EF4-FFF2-40B4-BE49-F238E27FC236}">
                <a16:creationId xmlns:a16="http://schemas.microsoft.com/office/drawing/2014/main" id="{98D22273-A61F-42DC-8ED7-A275A9E98B13}"/>
              </a:ext>
            </a:extLst>
          </p:cNvPr>
          <p:cNvSpPr/>
          <p:nvPr/>
        </p:nvSpPr>
        <p:spPr>
          <a:xfrm>
            <a:off x="8691530" y="731164"/>
            <a:ext cx="17780" cy="41275"/>
          </a:xfrm>
          <a:custGeom>
            <a:avLst/>
            <a:gdLst/>
            <a:ahLst/>
            <a:cxnLst/>
            <a:rect l="l" t="t" r="r" b="b"/>
            <a:pathLst>
              <a:path w="17779" h="41275">
                <a:moveTo>
                  <a:pt x="17602" y="0"/>
                </a:moveTo>
                <a:lnTo>
                  <a:pt x="0" y="0"/>
                </a:lnTo>
                <a:lnTo>
                  <a:pt x="0" y="40690"/>
                </a:lnTo>
                <a:lnTo>
                  <a:pt x="17602" y="40690"/>
                </a:lnTo>
                <a:lnTo>
                  <a:pt x="17602" y="0"/>
                </a:lnTo>
                <a:close/>
              </a:path>
            </a:pathLst>
          </a:custGeom>
          <a:solidFill>
            <a:srgbClr val="0C30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26">
            <a:extLst>
              <a:ext uri="{FF2B5EF4-FFF2-40B4-BE49-F238E27FC236}">
                <a16:creationId xmlns:a16="http://schemas.microsoft.com/office/drawing/2014/main" id="{A646077B-F4AA-F300-D109-4895B85AB9C3}"/>
              </a:ext>
            </a:extLst>
          </p:cNvPr>
          <p:cNvSpPr/>
          <p:nvPr/>
        </p:nvSpPr>
        <p:spPr>
          <a:xfrm>
            <a:off x="8724961" y="728971"/>
            <a:ext cx="97155" cy="103505"/>
          </a:xfrm>
          <a:custGeom>
            <a:avLst/>
            <a:gdLst/>
            <a:ahLst/>
            <a:cxnLst/>
            <a:rect l="l" t="t" r="r" b="b"/>
            <a:pathLst>
              <a:path w="97154" h="103505">
                <a:moveTo>
                  <a:pt x="51028" y="0"/>
                </a:moveTo>
                <a:lnTo>
                  <a:pt x="13639" y="14731"/>
                </a:lnTo>
                <a:lnTo>
                  <a:pt x="0" y="51688"/>
                </a:lnTo>
                <a:lnTo>
                  <a:pt x="907" y="62820"/>
                </a:lnTo>
                <a:lnTo>
                  <a:pt x="22355" y="95485"/>
                </a:lnTo>
                <a:lnTo>
                  <a:pt x="53009" y="103377"/>
                </a:lnTo>
                <a:lnTo>
                  <a:pt x="63890" y="102555"/>
                </a:lnTo>
                <a:lnTo>
                  <a:pt x="73739" y="100102"/>
                </a:lnTo>
                <a:lnTo>
                  <a:pt x="82517" y="96043"/>
                </a:lnTo>
                <a:lnTo>
                  <a:pt x="90182" y="90398"/>
                </a:lnTo>
                <a:lnTo>
                  <a:pt x="88786" y="86880"/>
                </a:lnTo>
                <a:lnTo>
                  <a:pt x="54330" y="86880"/>
                </a:lnTo>
                <a:lnTo>
                  <a:pt x="40894" y="84839"/>
                </a:lnTo>
                <a:lnTo>
                  <a:pt x="30302" y="78963"/>
                </a:lnTo>
                <a:lnTo>
                  <a:pt x="23090" y="69623"/>
                </a:lnTo>
                <a:lnTo>
                  <a:pt x="19799" y="57188"/>
                </a:lnTo>
                <a:lnTo>
                  <a:pt x="95897" y="57188"/>
                </a:lnTo>
                <a:lnTo>
                  <a:pt x="96558" y="53886"/>
                </a:lnTo>
                <a:lnTo>
                  <a:pt x="97002" y="49923"/>
                </a:lnTo>
                <a:lnTo>
                  <a:pt x="97002" y="45300"/>
                </a:lnTo>
                <a:lnTo>
                  <a:pt x="96794" y="42887"/>
                </a:lnTo>
                <a:lnTo>
                  <a:pt x="18694" y="42887"/>
                </a:lnTo>
                <a:lnTo>
                  <a:pt x="21970" y="32174"/>
                </a:lnTo>
                <a:lnTo>
                  <a:pt x="28565" y="23834"/>
                </a:lnTo>
                <a:lnTo>
                  <a:pt x="38089" y="18424"/>
                </a:lnTo>
                <a:lnTo>
                  <a:pt x="50152" y="16497"/>
                </a:lnTo>
                <a:lnTo>
                  <a:pt x="87024" y="16497"/>
                </a:lnTo>
                <a:lnTo>
                  <a:pt x="83807" y="12750"/>
                </a:lnTo>
                <a:lnTo>
                  <a:pt x="76797" y="7141"/>
                </a:lnTo>
                <a:lnTo>
                  <a:pt x="68984" y="3160"/>
                </a:lnTo>
                <a:lnTo>
                  <a:pt x="60388" y="786"/>
                </a:lnTo>
                <a:lnTo>
                  <a:pt x="51028" y="0"/>
                </a:lnTo>
                <a:close/>
              </a:path>
              <a:path w="97154" h="103505">
                <a:moveTo>
                  <a:pt x="84683" y="76542"/>
                </a:moveTo>
                <a:lnTo>
                  <a:pt x="78706" y="81035"/>
                </a:lnTo>
                <a:lnTo>
                  <a:pt x="71654" y="84269"/>
                </a:lnTo>
                <a:lnTo>
                  <a:pt x="63529" y="86224"/>
                </a:lnTo>
                <a:lnTo>
                  <a:pt x="54330" y="86880"/>
                </a:lnTo>
                <a:lnTo>
                  <a:pt x="88786" y="86880"/>
                </a:lnTo>
                <a:lnTo>
                  <a:pt x="84683" y="76542"/>
                </a:lnTo>
                <a:close/>
              </a:path>
              <a:path w="97154" h="103505">
                <a:moveTo>
                  <a:pt x="87024" y="16497"/>
                </a:moveTo>
                <a:lnTo>
                  <a:pt x="50152" y="16497"/>
                </a:lnTo>
                <a:lnTo>
                  <a:pt x="61637" y="18300"/>
                </a:lnTo>
                <a:lnTo>
                  <a:pt x="70465" y="23506"/>
                </a:lnTo>
                <a:lnTo>
                  <a:pt x="76284" y="31804"/>
                </a:lnTo>
                <a:lnTo>
                  <a:pt x="78739" y="42887"/>
                </a:lnTo>
                <a:lnTo>
                  <a:pt x="96794" y="42887"/>
                </a:lnTo>
                <a:lnTo>
                  <a:pt x="96178" y="35732"/>
                </a:lnTo>
                <a:lnTo>
                  <a:pt x="93705" y="27130"/>
                </a:lnTo>
                <a:lnTo>
                  <a:pt x="89582" y="19476"/>
                </a:lnTo>
                <a:lnTo>
                  <a:pt x="87024" y="16497"/>
                </a:lnTo>
                <a:close/>
              </a:path>
            </a:pathLst>
          </a:custGeom>
          <a:solidFill>
            <a:srgbClr val="0C30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27">
            <a:extLst>
              <a:ext uri="{FF2B5EF4-FFF2-40B4-BE49-F238E27FC236}">
                <a16:creationId xmlns:a16="http://schemas.microsoft.com/office/drawing/2014/main" id="{8E1A7385-F3A8-7B0E-1D87-C4A69818662D}"/>
              </a:ext>
            </a:extLst>
          </p:cNvPr>
          <p:cNvSpPr/>
          <p:nvPr/>
        </p:nvSpPr>
        <p:spPr>
          <a:xfrm>
            <a:off x="8828562" y="728970"/>
            <a:ext cx="91440" cy="103505"/>
          </a:xfrm>
          <a:custGeom>
            <a:avLst/>
            <a:gdLst/>
            <a:ahLst/>
            <a:cxnLst/>
            <a:rect l="l" t="t" r="r" b="b"/>
            <a:pathLst>
              <a:path w="91439" h="103505">
                <a:moveTo>
                  <a:pt x="50152" y="0"/>
                </a:moveTo>
                <a:lnTo>
                  <a:pt x="14300" y="14960"/>
                </a:lnTo>
                <a:lnTo>
                  <a:pt x="0" y="51689"/>
                </a:lnTo>
                <a:lnTo>
                  <a:pt x="907" y="62826"/>
                </a:lnTo>
                <a:lnTo>
                  <a:pt x="22477" y="95491"/>
                </a:lnTo>
                <a:lnTo>
                  <a:pt x="53009" y="103378"/>
                </a:lnTo>
                <a:lnTo>
                  <a:pt x="64394" y="102284"/>
                </a:lnTo>
                <a:lnTo>
                  <a:pt x="74834" y="99086"/>
                </a:lnTo>
                <a:lnTo>
                  <a:pt x="83874" y="93910"/>
                </a:lnTo>
                <a:lnTo>
                  <a:pt x="91059" y="86880"/>
                </a:lnTo>
                <a:lnTo>
                  <a:pt x="54330" y="86880"/>
                </a:lnTo>
                <a:lnTo>
                  <a:pt x="47031" y="86265"/>
                </a:lnTo>
                <a:lnTo>
                  <a:pt x="19316" y="59231"/>
                </a:lnTo>
                <a:lnTo>
                  <a:pt x="18694" y="51689"/>
                </a:lnTo>
                <a:lnTo>
                  <a:pt x="19313" y="44428"/>
                </a:lnTo>
                <a:lnTo>
                  <a:pt x="45882" y="17119"/>
                </a:lnTo>
                <a:lnTo>
                  <a:pt x="52565" y="16497"/>
                </a:lnTo>
                <a:lnTo>
                  <a:pt x="87010" y="16497"/>
                </a:lnTo>
                <a:lnTo>
                  <a:pt x="89077" y="12979"/>
                </a:lnTo>
                <a:lnTo>
                  <a:pt x="81822" y="7329"/>
                </a:lnTo>
                <a:lnTo>
                  <a:pt x="72915" y="3270"/>
                </a:lnTo>
                <a:lnTo>
                  <a:pt x="62358" y="820"/>
                </a:lnTo>
                <a:lnTo>
                  <a:pt x="50152" y="0"/>
                </a:lnTo>
                <a:close/>
              </a:path>
              <a:path w="91439" h="103505">
                <a:moveTo>
                  <a:pt x="82702" y="74129"/>
                </a:moveTo>
                <a:lnTo>
                  <a:pt x="76720" y="79738"/>
                </a:lnTo>
                <a:lnTo>
                  <a:pt x="69997" y="83719"/>
                </a:lnTo>
                <a:lnTo>
                  <a:pt x="62533" y="86093"/>
                </a:lnTo>
                <a:lnTo>
                  <a:pt x="54330" y="86880"/>
                </a:lnTo>
                <a:lnTo>
                  <a:pt x="91059" y="86880"/>
                </a:lnTo>
                <a:lnTo>
                  <a:pt x="82702" y="74129"/>
                </a:lnTo>
                <a:close/>
              </a:path>
              <a:path w="91439" h="103505">
                <a:moveTo>
                  <a:pt x="87010" y="16497"/>
                </a:moveTo>
                <a:lnTo>
                  <a:pt x="52565" y="16497"/>
                </a:lnTo>
                <a:lnTo>
                  <a:pt x="60775" y="17153"/>
                </a:lnTo>
                <a:lnTo>
                  <a:pt x="68241" y="19108"/>
                </a:lnTo>
                <a:lnTo>
                  <a:pt x="74962" y="22342"/>
                </a:lnTo>
                <a:lnTo>
                  <a:pt x="80937" y="26835"/>
                </a:lnTo>
                <a:lnTo>
                  <a:pt x="87010" y="16497"/>
                </a:lnTo>
                <a:close/>
              </a:path>
            </a:pathLst>
          </a:custGeom>
          <a:solidFill>
            <a:srgbClr val="0C30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128">
            <a:extLst>
              <a:ext uri="{FF2B5EF4-FFF2-40B4-BE49-F238E27FC236}">
                <a16:creationId xmlns:a16="http://schemas.microsoft.com/office/drawing/2014/main" id="{1B87F797-3868-4734-A7C1-FBCE05175F45}"/>
              </a:ext>
            </a:extLst>
          </p:cNvPr>
          <p:cNvSpPr/>
          <p:nvPr/>
        </p:nvSpPr>
        <p:spPr>
          <a:xfrm>
            <a:off x="9058828" y="828430"/>
            <a:ext cx="66675" cy="102235"/>
          </a:xfrm>
          <a:custGeom>
            <a:avLst/>
            <a:gdLst/>
            <a:ahLst/>
            <a:cxnLst/>
            <a:rect l="l" t="t" r="r" b="b"/>
            <a:pathLst>
              <a:path w="66675" h="102234">
                <a:moveTo>
                  <a:pt x="33058" y="0"/>
                </a:moveTo>
                <a:lnTo>
                  <a:pt x="0" y="33007"/>
                </a:lnTo>
                <a:lnTo>
                  <a:pt x="33045" y="102019"/>
                </a:lnTo>
                <a:lnTo>
                  <a:pt x="66103" y="33007"/>
                </a:lnTo>
                <a:lnTo>
                  <a:pt x="33058" y="0"/>
                </a:lnTo>
                <a:close/>
              </a:path>
            </a:pathLst>
          </a:custGeom>
          <a:solidFill>
            <a:srgbClr val="0C30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129">
            <a:extLst>
              <a:ext uri="{FF2B5EF4-FFF2-40B4-BE49-F238E27FC236}">
                <a16:creationId xmlns:a16="http://schemas.microsoft.com/office/drawing/2014/main" id="{0A6C4A9E-2321-7C56-0032-6D98CAC65BB6}"/>
              </a:ext>
            </a:extLst>
          </p:cNvPr>
          <p:cNvSpPr/>
          <p:nvPr/>
        </p:nvSpPr>
        <p:spPr>
          <a:xfrm>
            <a:off x="9068766" y="638590"/>
            <a:ext cx="46355" cy="46355"/>
          </a:xfrm>
          <a:custGeom>
            <a:avLst/>
            <a:gdLst/>
            <a:ahLst/>
            <a:cxnLst/>
            <a:rect l="l" t="t" r="r" b="b"/>
            <a:pathLst>
              <a:path w="46354" h="46355">
                <a:moveTo>
                  <a:pt x="22961" y="0"/>
                </a:moveTo>
                <a:lnTo>
                  <a:pt x="14021" y="1805"/>
                </a:lnTo>
                <a:lnTo>
                  <a:pt x="6723" y="6727"/>
                </a:lnTo>
                <a:lnTo>
                  <a:pt x="1803" y="14026"/>
                </a:lnTo>
                <a:lnTo>
                  <a:pt x="0" y="22961"/>
                </a:lnTo>
                <a:lnTo>
                  <a:pt x="1803" y="31903"/>
                </a:lnTo>
                <a:lnTo>
                  <a:pt x="6723" y="39206"/>
                </a:lnTo>
                <a:lnTo>
                  <a:pt x="14021" y="44130"/>
                </a:lnTo>
                <a:lnTo>
                  <a:pt x="22961" y="45935"/>
                </a:lnTo>
                <a:lnTo>
                  <a:pt x="31901" y="44130"/>
                </a:lnTo>
                <a:lnTo>
                  <a:pt x="39200" y="39206"/>
                </a:lnTo>
                <a:lnTo>
                  <a:pt x="44119" y="31903"/>
                </a:lnTo>
                <a:lnTo>
                  <a:pt x="45923" y="22961"/>
                </a:lnTo>
                <a:lnTo>
                  <a:pt x="44119" y="14026"/>
                </a:lnTo>
                <a:lnTo>
                  <a:pt x="39200" y="6727"/>
                </a:lnTo>
                <a:lnTo>
                  <a:pt x="31901" y="1805"/>
                </a:lnTo>
                <a:lnTo>
                  <a:pt x="22961" y="0"/>
                </a:lnTo>
                <a:close/>
              </a:path>
            </a:pathLst>
          </a:custGeom>
          <a:solidFill>
            <a:srgbClr val="0C30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130">
            <a:extLst>
              <a:ext uri="{FF2B5EF4-FFF2-40B4-BE49-F238E27FC236}">
                <a16:creationId xmlns:a16="http://schemas.microsoft.com/office/drawing/2014/main" id="{0E899F78-16B8-7DED-C037-EC8C3C815DD4}"/>
              </a:ext>
            </a:extLst>
          </p:cNvPr>
          <p:cNvSpPr/>
          <p:nvPr/>
        </p:nvSpPr>
        <p:spPr>
          <a:xfrm>
            <a:off x="8993464" y="535522"/>
            <a:ext cx="196850" cy="295275"/>
          </a:xfrm>
          <a:custGeom>
            <a:avLst/>
            <a:gdLst/>
            <a:ahLst/>
            <a:cxnLst/>
            <a:rect l="l" t="t" r="r" b="b"/>
            <a:pathLst>
              <a:path w="196850" h="295275">
                <a:moveTo>
                  <a:pt x="98425" y="0"/>
                </a:moveTo>
                <a:lnTo>
                  <a:pt x="80093" y="10825"/>
                </a:lnTo>
                <a:lnTo>
                  <a:pt x="46588" y="36939"/>
                </a:lnTo>
                <a:lnTo>
                  <a:pt x="14394" y="76857"/>
                </a:lnTo>
                <a:lnTo>
                  <a:pt x="0" y="129095"/>
                </a:lnTo>
                <a:lnTo>
                  <a:pt x="8407" y="182916"/>
                </a:lnTo>
                <a:lnTo>
                  <a:pt x="26904" y="236945"/>
                </a:lnTo>
                <a:lnTo>
                  <a:pt x="45402" y="278594"/>
                </a:lnTo>
                <a:lnTo>
                  <a:pt x="53809" y="295274"/>
                </a:lnTo>
                <a:lnTo>
                  <a:pt x="98425" y="250583"/>
                </a:lnTo>
                <a:lnTo>
                  <a:pt x="166624" y="250583"/>
                </a:lnTo>
                <a:lnTo>
                  <a:pt x="174143" y="236342"/>
                </a:lnTo>
                <a:lnTo>
                  <a:pt x="181022" y="220433"/>
                </a:lnTo>
                <a:lnTo>
                  <a:pt x="68961" y="220433"/>
                </a:lnTo>
                <a:lnTo>
                  <a:pt x="65010" y="209178"/>
                </a:lnTo>
                <a:lnTo>
                  <a:pt x="57781" y="185791"/>
                </a:lnTo>
                <a:lnTo>
                  <a:pt x="50833" y="156636"/>
                </a:lnTo>
                <a:lnTo>
                  <a:pt x="47726" y="128079"/>
                </a:lnTo>
                <a:lnTo>
                  <a:pt x="55149" y="96752"/>
                </a:lnTo>
                <a:lnTo>
                  <a:pt x="71747" y="73529"/>
                </a:lnTo>
                <a:lnTo>
                  <a:pt x="89008" y="58760"/>
                </a:lnTo>
                <a:lnTo>
                  <a:pt x="98425" y="52793"/>
                </a:lnTo>
                <a:lnTo>
                  <a:pt x="163047" y="52793"/>
                </a:lnTo>
                <a:lnTo>
                  <a:pt x="150261" y="36939"/>
                </a:lnTo>
                <a:lnTo>
                  <a:pt x="116756" y="10825"/>
                </a:lnTo>
                <a:lnTo>
                  <a:pt x="98425" y="0"/>
                </a:lnTo>
                <a:close/>
              </a:path>
              <a:path w="196850" h="295275">
                <a:moveTo>
                  <a:pt x="166624" y="250583"/>
                </a:moveTo>
                <a:lnTo>
                  <a:pt x="98425" y="250583"/>
                </a:lnTo>
                <a:lnTo>
                  <a:pt x="143027" y="295274"/>
                </a:lnTo>
                <a:lnTo>
                  <a:pt x="166624" y="250583"/>
                </a:lnTo>
                <a:close/>
              </a:path>
              <a:path w="196850" h="295275">
                <a:moveTo>
                  <a:pt x="98425" y="190931"/>
                </a:moveTo>
                <a:lnTo>
                  <a:pt x="68961" y="220433"/>
                </a:lnTo>
                <a:lnTo>
                  <a:pt x="127876" y="220433"/>
                </a:lnTo>
                <a:lnTo>
                  <a:pt x="98425" y="190931"/>
                </a:lnTo>
                <a:close/>
              </a:path>
              <a:path w="196850" h="295275">
                <a:moveTo>
                  <a:pt x="163047" y="52793"/>
                </a:moveTo>
                <a:lnTo>
                  <a:pt x="98425" y="52793"/>
                </a:lnTo>
                <a:lnTo>
                  <a:pt x="107839" y="58760"/>
                </a:lnTo>
                <a:lnTo>
                  <a:pt x="125096" y="73529"/>
                </a:lnTo>
                <a:lnTo>
                  <a:pt x="141689" y="96752"/>
                </a:lnTo>
                <a:lnTo>
                  <a:pt x="149110" y="128079"/>
                </a:lnTo>
                <a:lnTo>
                  <a:pt x="146003" y="156636"/>
                </a:lnTo>
                <a:lnTo>
                  <a:pt x="139055" y="185791"/>
                </a:lnTo>
                <a:lnTo>
                  <a:pt x="131826" y="209178"/>
                </a:lnTo>
                <a:lnTo>
                  <a:pt x="127876" y="220433"/>
                </a:lnTo>
                <a:lnTo>
                  <a:pt x="181022" y="220433"/>
                </a:lnTo>
                <a:lnTo>
                  <a:pt x="190122" y="199388"/>
                </a:lnTo>
                <a:lnTo>
                  <a:pt x="196009" y="168832"/>
                </a:lnTo>
                <a:lnTo>
                  <a:pt x="196850" y="129095"/>
                </a:lnTo>
                <a:lnTo>
                  <a:pt x="182455" y="76857"/>
                </a:lnTo>
                <a:lnTo>
                  <a:pt x="163047" y="52793"/>
                </a:lnTo>
                <a:close/>
              </a:path>
            </a:pathLst>
          </a:custGeom>
          <a:solidFill>
            <a:srgbClr val="0C30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131">
            <a:extLst>
              <a:ext uri="{FF2B5EF4-FFF2-40B4-BE49-F238E27FC236}">
                <a16:creationId xmlns:a16="http://schemas.microsoft.com/office/drawing/2014/main" id="{96C02350-FF5C-1C3C-7637-4AFD6429748B}"/>
              </a:ext>
            </a:extLst>
          </p:cNvPr>
          <p:cNvSpPr/>
          <p:nvPr/>
        </p:nvSpPr>
        <p:spPr>
          <a:xfrm>
            <a:off x="9156668" y="501875"/>
            <a:ext cx="67310" cy="67310"/>
          </a:xfrm>
          <a:custGeom>
            <a:avLst/>
            <a:gdLst/>
            <a:ahLst/>
            <a:cxnLst/>
            <a:rect l="l" t="t" r="r" b="b"/>
            <a:pathLst>
              <a:path w="67310" h="67309">
                <a:moveTo>
                  <a:pt x="33642" y="0"/>
                </a:moveTo>
                <a:lnTo>
                  <a:pt x="0" y="33642"/>
                </a:lnTo>
                <a:lnTo>
                  <a:pt x="33642" y="67284"/>
                </a:lnTo>
                <a:lnTo>
                  <a:pt x="67284" y="33642"/>
                </a:lnTo>
                <a:lnTo>
                  <a:pt x="33642" y="0"/>
                </a:lnTo>
                <a:close/>
              </a:path>
            </a:pathLst>
          </a:custGeom>
          <a:solidFill>
            <a:srgbClr val="0C30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132">
            <a:extLst>
              <a:ext uri="{FF2B5EF4-FFF2-40B4-BE49-F238E27FC236}">
                <a16:creationId xmlns:a16="http://schemas.microsoft.com/office/drawing/2014/main" id="{20E84ABA-22DE-837A-BEBC-D48CF3625C60}"/>
              </a:ext>
            </a:extLst>
          </p:cNvPr>
          <p:cNvSpPr txBox="1"/>
          <p:nvPr/>
        </p:nvSpPr>
        <p:spPr>
          <a:xfrm>
            <a:off x="8275407" y="836131"/>
            <a:ext cx="657860" cy="10541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500" b="1" spc="10" dirty="0">
                <a:solidFill>
                  <a:srgbClr val="0C3046"/>
                </a:solidFill>
                <a:latin typeface="Circe Bold"/>
                <a:cs typeface="Circe Bold"/>
              </a:rPr>
              <a:t>Челябинская</a:t>
            </a:r>
            <a:r>
              <a:rPr sz="500" b="1" spc="-35" dirty="0">
                <a:solidFill>
                  <a:srgbClr val="0C3046"/>
                </a:solidFill>
                <a:latin typeface="Circe Bold"/>
                <a:cs typeface="Circe Bold"/>
              </a:rPr>
              <a:t> </a:t>
            </a:r>
            <a:r>
              <a:rPr sz="500" b="1" spc="5" dirty="0">
                <a:solidFill>
                  <a:srgbClr val="0C3046"/>
                </a:solidFill>
                <a:latin typeface="Circe Bold"/>
                <a:cs typeface="Circe Bold"/>
              </a:rPr>
              <a:t>область</a:t>
            </a:r>
            <a:endParaRPr sz="500">
              <a:latin typeface="Circe Bold"/>
              <a:cs typeface="Circe Bold"/>
            </a:endParaRPr>
          </a:p>
        </p:txBody>
      </p:sp>
      <p:pic>
        <p:nvPicPr>
          <p:cNvPr id="1026" name="Picture 2" descr="Изображение логотипа">
            <a:extLst>
              <a:ext uri="{FF2B5EF4-FFF2-40B4-BE49-F238E27FC236}">
                <a16:creationId xmlns:a16="http://schemas.microsoft.com/office/drawing/2014/main" id="{DD65846E-7343-4612-5431-8A4999D0B8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5913" y="352043"/>
            <a:ext cx="1418091" cy="6863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62D57244-3603-8292-3B6F-53648D17946E}"/>
              </a:ext>
            </a:extLst>
          </p:cNvPr>
          <p:cNvSpPr txBox="1"/>
          <p:nvPr/>
        </p:nvSpPr>
        <p:spPr>
          <a:xfrm>
            <a:off x="-3224" y="243969"/>
            <a:ext cx="677656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>
                <a:solidFill>
                  <a:srgbClr val="4D1A84"/>
                </a:solidFill>
              </a:rPr>
              <a:t>СПЕЦИАЛИЗИРОВАННЫЙ</a:t>
            </a:r>
            <a:br>
              <a:rPr lang="ru-RU" sz="3200" b="1" dirty="0">
                <a:solidFill>
                  <a:srgbClr val="4D1A84"/>
                </a:solidFill>
              </a:rPr>
            </a:br>
            <a:r>
              <a:rPr lang="ru-RU" sz="3200" b="1" dirty="0">
                <a:solidFill>
                  <a:srgbClr val="4D1A84"/>
                </a:solidFill>
              </a:rPr>
              <a:t>РАЗДЕЛ «ПОС.Бизнес»</a:t>
            </a:r>
            <a:endParaRPr lang="ru-RU" sz="3200" dirty="0">
              <a:solidFill>
                <a:srgbClr val="4D1A84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D909349-D151-831E-7285-E95E5EF813C0}"/>
              </a:ext>
            </a:extLst>
          </p:cNvPr>
          <p:cNvSpPr txBox="1"/>
          <p:nvPr/>
        </p:nvSpPr>
        <p:spPr>
          <a:xfrm>
            <a:off x="497333" y="2828833"/>
            <a:ext cx="757705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rgbClr val="4D1A84"/>
                </a:solidFill>
              </a:rPr>
              <a:t>Создан специализированный раздел «ПОС.Бизнес»</a:t>
            </a:r>
            <a:br>
              <a:rPr lang="ru-RU" sz="2400" b="1" dirty="0">
                <a:solidFill>
                  <a:srgbClr val="4D1A84"/>
                </a:solidFill>
              </a:rPr>
            </a:br>
            <a:r>
              <a:rPr lang="ru-RU" sz="2400" b="1" dirty="0">
                <a:solidFill>
                  <a:srgbClr val="4D1A84"/>
                </a:solidFill>
              </a:rPr>
              <a:t>на портале Платформы обратной связи</a:t>
            </a:r>
            <a:br>
              <a:rPr lang="ru-RU" sz="2400" b="1" dirty="0">
                <a:solidFill>
                  <a:srgbClr val="4D1A84"/>
                </a:solidFill>
              </a:rPr>
            </a:br>
            <a:r>
              <a:rPr lang="ru-RU" sz="2400" b="1" dirty="0">
                <a:solidFill>
                  <a:srgbClr val="4D1A84"/>
                </a:solidFill>
              </a:rPr>
              <a:t>Единого портала государственных услуг (функций)</a:t>
            </a:r>
          </a:p>
        </p:txBody>
      </p:sp>
      <p:pic>
        <p:nvPicPr>
          <p:cNvPr id="26" name="Рисунок 25">
            <a:extLst>
              <a:ext uri="{FF2B5EF4-FFF2-40B4-BE49-F238E27FC236}">
                <a16:creationId xmlns:a16="http://schemas.microsoft.com/office/drawing/2014/main" id="{C1A31A7A-E4EC-6EFE-69D7-9BEA8EE1B1E6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956019" y="1515038"/>
            <a:ext cx="3827920" cy="3827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590284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1108</TotalTime>
  <Words>397</Words>
  <Application>Microsoft Office PowerPoint</Application>
  <PresentationFormat>Широкоэкранный</PresentationFormat>
  <Paragraphs>48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Circe Bold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SOLIDMAN</dc:creator>
  <cp:lastModifiedBy>SOLIDMAN</cp:lastModifiedBy>
  <cp:revision>69</cp:revision>
  <dcterms:created xsi:type="dcterms:W3CDTF">2024-03-04T14:30:56Z</dcterms:created>
  <dcterms:modified xsi:type="dcterms:W3CDTF">2024-10-16T17:55:33Z</dcterms:modified>
</cp:coreProperties>
</file>