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29.fntdata" ContentType="application/x-fontdata"/>
  <Override PartName="/ppt/fonts/font3.fntdata" ContentType="application/x-fontdata"/>
  <Override PartName="/ppt/fonts/font30.fntdata" ContentType="application/x-fontdata"/>
  <Override PartName="/ppt/fonts/font31.fntdata" ContentType="application/x-fontdata"/>
  <Override PartName="/ppt/fonts/font32.fntdata" ContentType="application/x-fontdata"/>
  <Override PartName="/ppt/fonts/font33.fntdata" ContentType="application/x-fontdata"/>
  <Override PartName="/ppt/fonts/font34.fntdata" ContentType="application/x-fontdata"/>
  <Override PartName="/ppt/fonts/font35.fntdata" ContentType="application/x-fontdata"/>
  <Override PartName="/ppt/fonts/font36.fntdata" ContentType="application/x-fontdata"/>
  <Override PartName="/ppt/fonts/font37.fntdata" ContentType="application/x-fontdata"/>
  <Override PartName="/ppt/fonts/font38.fntdata" ContentType="application/x-fontdata"/>
  <Override PartName="/ppt/fonts/font39.fntdata" ContentType="application/x-fontdata"/>
  <Override PartName="/ppt/fonts/font4.fntdata" ContentType="application/x-fontdata"/>
  <Override PartName="/ppt/fonts/font40.fntdata" ContentType="application/x-fontdata"/>
  <Override PartName="/ppt/fonts/font41.fntdata" ContentType="application/x-fontdata"/>
  <Override PartName="/ppt/fonts/font42.fntdata" ContentType="application/x-fontdata"/>
  <Override PartName="/ppt/fonts/font43.fntdata" ContentType="application/x-fontdata"/>
  <Override PartName="/ppt/fonts/font44.fntdata" ContentType="application/x-fontdata"/>
  <Override PartName="/ppt/fonts/font45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12192000" cy="6858000"/>
  <p:embeddedFontLst>
    <p:embeddedFont>
      <p:font typeface="JPERNE+Calibri-Bold"/>
      <p:regular r:id="rId42"/>
    </p:embeddedFont>
    <p:embeddedFont>
      <p:font typeface="JPERNE+Calibri-Bold"/>
      <p:regular r:id="rId43"/>
    </p:embeddedFont>
    <p:embeddedFont>
      <p:font typeface="LKOAAB+Arial-BoldMT"/>
      <p:regular r:id="rId44"/>
    </p:embeddedFont>
    <p:embeddedFont>
      <p:font typeface="TLMKFW+ArialMT"/>
      <p:regular r:id="rId45"/>
    </p:embeddedFont>
    <p:embeddedFont>
      <p:font typeface="OEFGPE+Calibri"/>
      <p:regular r:id="rId46"/>
    </p:embeddedFont>
    <p:embeddedFont>
      <p:font typeface="LKOAAB+Arial-BoldMT"/>
      <p:regular r:id="rId47"/>
    </p:embeddedFont>
    <p:embeddedFont>
      <p:font typeface="LKOAAB+Arial-BoldMT"/>
      <p:regular r:id="rId48"/>
    </p:embeddedFont>
    <p:embeddedFont>
      <p:font typeface="LKOAAB+Arial-BoldMT"/>
      <p:regular r:id="rId49"/>
    </p:embeddedFont>
    <p:embeddedFont>
      <p:font typeface="LKOAAB+Arial-BoldMT"/>
      <p:regular r:id="rId50"/>
    </p:embeddedFont>
    <p:embeddedFont>
      <p:font typeface="LKOAAB+Arial-BoldMT"/>
      <p:regular r:id="rId51"/>
    </p:embeddedFont>
    <p:embeddedFont>
      <p:font typeface="IJVFHO+Arial Bold"/>
      <p:regular r:id="rId52"/>
    </p:embeddedFont>
    <p:embeddedFont>
      <p:font typeface="IJVFHO+Arial Bold"/>
      <p:regular r:id="rId53"/>
    </p:embeddedFont>
    <p:embeddedFont>
      <p:font typeface="IJVFHO+Arial Bold"/>
      <p:regular r:id="rId54"/>
    </p:embeddedFont>
    <p:embeddedFont>
      <p:font typeface="LKOAAB+Arial-BoldMT"/>
      <p:regular r:id="rId55"/>
    </p:embeddedFont>
    <p:embeddedFont>
      <p:font typeface="TLMKFW+ArialMT"/>
      <p:regular r:id="rId56"/>
    </p:embeddedFont>
    <p:embeddedFont>
      <p:font typeface="LKOAAB+Arial-BoldMT"/>
      <p:regular r:id="rId57"/>
    </p:embeddedFont>
    <p:embeddedFont>
      <p:font typeface="LKOAAB+Arial-BoldMT"/>
      <p:regular r:id="rId58"/>
    </p:embeddedFont>
    <p:embeddedFont>
      <p:font typeface="LKOAAB+Arial-BoldMT"/>
      <p:regular r:id="rId59"/>
    </p:embeddedFont>
    <p:embeddedFont>
      <p:font typeface="LKOAAB+Arial-BoldMT"/>
      <p:regular r:id="rId60"/>
    </p:embeddedFont>
    <p:embeddedFont>
      <p:font typeface="LKOAAB+Arial-BoldMT"/>
      <p:regular r:id="rId61"/>
    </p:embeddedFont>
    <p:embeddedFont>
      <p:font typeface="IJVFHO+Arial Bold"/>
      <p:regular r:id="rId62"/>
    </p:embeddedFont>
    <p:embeddedFont>
      <p:font typeface="IJVFHO+Arial Bold"/>
      <p:regular r:id="rId63"/>
    </p:embeddedFont>
    <p:embeddedFont>
      <p:font typeface="JPERNE+Calibri-Bold"/>
      <p:regular r:id="rId64"/>
    </p:embeddedFont>
    <p:embeddedFont>
      <p:font typeface="LKOAAB+Arial-BoldMT"/>
      <p:regular r:id="rId65"/>
    </p:embeddedFont>
    <p:embeddedFont>
      <p:font typeface="JPERNE+Calibri-Bold"/>
      <p:regular r:id="rId66"/>
    </p:embeddedFont>
    <p:embeddedFont>
      <p:font typeface="TLMKFW+ArialMT"/>
      <p:regular r:id="rId67"/>
    </p:embeddedFont>
    <p:embeddedFont>
      <p:font typeface="MTRHIT+Arial"/>
      <p:regular r:id="rId68"/>
    </p:embeddedFont>
    <p:embeddedFont>
      <p:font typeface="MTRHIT+Arial"/>
      <p:regular r:id="rId69"/>
    </p:embeddedFont>
    <p:embeddedFont>
      <p:font typeface="MTRHIT+Arial"/>
      <p:regular r:id="rId70"/>
    </p:embeddedFont>
    <p:embeddedFont>
      <p:font typeface="TLMKFW+ArialMT"/>
      <p:regular r:id="rId71"/>
    </p:embeddedFont>
    <p:embeddedFont>
      <p:font typeface="JPERNE+Calibri-Bold"/>
      <p:regular r:id="rId72"/>
    </p:embeddedFont>
    <p:embeddedFont>
      <p:font typeface="LEQVIS+Calibri-Bold"/>
      <p:regular r:id="rId73"/>
    </p:embeddedFont>
    <p:embeddedFont>
      <p:font typeface="TLMKFW+ArialMT"/>
      <p:regular r:id="rId74"/>
    </p:embeddedFont>
    <p:embeddedFont>
      <p:font typeface="LEQVIS+Calibri-Bold"/>
      <p:regular r:id="rId75"/>
    </p:embeddedFont>
    <p:embeddedFont>
      <p:font typeface="TCFLOA+CenturyGothic"/>
      <p:regular r:id="rId76"/>
    </p:embeddedFont>
    <p:embeddedFont>
      <p:font typeface="JPERNE+Calibri-Bold"/>
      <p:regular r:id="rId77"/>
    </p:embeddedFont>
    <p:embeddedFont>
      <p:font typeface="JPERNE+Calibri-Bold"/>
      <p:regular r:id="rId78"/>
    </p:embeddedFont>
    <p:embeddedFont>
      <p:font typeface="TLMKFW+ArialMT"/>
      <p:regular r:id="rId79"/>
    </p:embeddedFont>
    <p:embeddedFont>
      <p:font typeface="MTRHIT+Arial"/>
      <p:regular r:id="rId80"/>
    </p:embeddedFont>
    <p:embeddedFont>
      <p:font typeface="MTRHIT+Arial"/>
      <p:regular r:id="rId81"/>
    </p:embeddedFont>
    <p:embeddedFont>
      <p:font typeface="TLMKFW+ArialMT"/>
      <p:regular r:id="rId82"/>
    </p:embeddedFont>
    <p:embeddedFont>
      <p:font typeface="MTRHIT+Arial"/>
      <p:regular r:id="rId83"/>
    </p:embeddedFont>
    <p:embeddedFont>
      <p:font typeface="IJVFHO+Arial Bold"/>
      <p:regular r:id="rId84"/>
    </p:embeddedFont>
    <p:embeddedFont>
      <p:font typeface="IJVFHO+Arial Bold"/>
      <p:regular r:id="rId85"/>
    </p:embeddedFont>
    <p:embeddedFont>
      <p:font typeface="JPERNE+Calibri-Bold"/>
      <p:regular r:id="rId8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font" Target="fonts/font1.fntdata" /><Relationship Id="rId43" Type="http://schemas.openxmlformats.org/officeDocument/2006/relationships/font" Target="fonts/font2.fntdata" /><Relationship Id="rId44" Type="http://schemas.openxmlformats.org/officeDocument/2006/relationships/font" Target="fonts/font3.fntdata" /><Relationship Id="rId45" Type="http://schemas.openxmlformats.org/officeDocument/2006/relationships/font" Target="fonts/font4.fntdata" /><Relationship Id="rId46" Type="http://schemas.openxmlformats.org/officeDocument/2006/relationships/font" Target="fonts/font5.fntdata" /><Relationship Id="rId47" Type="http://schemas.openxmlformats.org/officeDocument/2006/relationships/font" Target="fonts/font6.fntdata" /><Relationship Id="rId48" Type="http://schemas.openxmlformats.org/officeDocument/2006/relationships/font" Target="fonts/font7.fntdata" /><Relationship Id="rId49" Type="http://schemas.openxmlformats.org/officeDocument/2006/relationships/font" Target="fonts/font8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9.fntdata" /><Relationship Id="rId51" Type="http://schemas.openxmlformats.org/officeDocument/2006/relationships/font" Target="fonts/font10.fntdata" /><Relationship Id="rId52" Type="http://schemas.openxmlformats.org/officeDocument/2006/relationships/font" Target="fonts/font11.fntdata" /><Relationship Id="rId53" Type="http://schemas.openxmlformats.org/officeDocument/2006/relationships/font" Target="fonts/font12.fntdata" /><Relationship Id="rId54" Type="http://schemas.openxmlformats.org/officeDocument/2006/relationships/font" Target="fonts/font13.fntdata" /><Relationship Id="rId55" Type="http://schemas.openxmlformats.org/officeDocument/2006/relationships/font" Target="fonts/font14.fntdata" /><Relationship Id="rId56" Type="http://schemas.openxmlformats.org/officeDocument/2006/relationships/font" Target="fonts/font15.fntdata" /><Relationship Id="rId57" Type="http://schemas.openxmlformats.org/officeDocument/2006/relationships/font" Target="fonts/font16.fntdata" /><Relationship Id="rId58" Type="http://schemas.openxmlformats.org/officeDocument/2006/relationships/font" Target="fonts/font17.fntdata" /><Relationship Id="rId59" Type="http://schemas.openxmlformats.org/officeDocument/2006/relationships/font" Target="fonts/font18.fntdata" /><Relationship Id="rId6" Type="http://schemas.openxmlformats.org/officeDocument/2006/relationships/slide" Target="slides/slide1.xml" /><Relationship Id="rId60" Type="http://schemas.openxmlformats.org/officeDocument/2006/relationships/font" Target="fonts/font19.fntdata" /><Relationship Id="rId61" Type="http://schemas.openxmlformats.org/officeDocument/2006/relationships/font" Target="fonts/font20.fntdata" /><Relationship Id="rId62" Type="http://schemas.openxmlformats.org/officeDocument/2006/relationships/font" Target="fonts/font21.fntdata" /><Relationship Id="rId63" Type="http://schemas.openxmlformats.org/officeDocument/2006/relationships/font" Target="fonts/font22.fntdata" /><Relationship Id="rId64" Type="http://schemas.openxmlformats.org/officeDocument/2006/relationships/font" Target="fonts/font23.fntdata" /><Relationship Id="rId65" Type="http://schemas.openxmlformats.org/officeDocument/2006/relationships/font" Target="fonts/font24.fntdata" /><Relationship Id="rId66" Type="http://schemas.openxmlformats.org/officeDocument/2006/relationships/font" Target="fonts/font25.fntdata" /><Relationship Id="rId67" Type="http://schemas.openxmlformats.org/officeDocument/2006/relationships/font" Target="fonts/font26.fntdata" /><Relationship Id="rId68" Type="http://schemas.openxmlformats.org/officeDocument/2006/relationships/font" Target="fonts/font27.fntdata" /><Relationship Id="rId69" Type="http://schemas.openxmlformats.org/officeDocument/2006/relationships/font" Target="fonts/font28.fntdata" /><Relationship Id="rId7" Type="http://schemas.openxmlformats.org/officeDocument/2006/relationships/slide" Target="slides/slide2.xml" /><Relationship Id="rId70" Type="http://schemas.openxmlformats.org/officeDocument/2006/relationships/font" Target="fonts/font29.fntdata" /><Relationship Id="rId71" Type="http://schemas.openxmlformats.org/officeDocument/2006/relationships/font" Target="fonts/font30.fntdata" /><Relationship Id="rId72" Type="http://schemas.openxmlformats.org/officeDocument/2006/relationships/font" Target="fonts/font31.fntdata" /><Relationship Id="rId73" Type="http://schemas.openxmlformats.org/officeDocument/2006/relationships/font" Target="fonts/font32.fntdata" /><Relationship Id="rId74" Type="http://schemas.openxmlformats.org/officeDocument/2006/relationships/font" Target="fonts/font33.fntdata" /><Relationship Id="rId75" Type="http://schemas.openxmlformats.org/officeDocument/2006/relationships/font" Target="fonts/font34.fntdata" /><Relationship Id="rId76" Type="http://schemas.openxmlformats.org/officeDocument/2006/relationships/font" Target="fonts/font35.fntdata" /><Relationship Id="rId77" Type="http://schemas.openxmlformats.org/officeDocument/2006/relationships/font" Target="fonts/font36.fntdata" /><Relationship Id="rId78" Type="http://schemas.openxmlformats.org/officeDocument/2006/relationships/font" Target="fonts/font37.fntdata" /><Relationship Id="rId79" Type="http://schemas.openxmlformats.org/officeDocument/2006/relationships/font" Target="fonts/font38.fntdata" /><Relationship Id="rId8" Type="http://schemas.openxmlformats.org/officeDocument/2006/relationships/slide" Target="slides/slide3.xml" /><Relationship Id="rId80" Type="http://schemas.openxmlformats.org/officeDocument/2006/relationships/font" Target="fonts/font39.fntdata" /><Relationship Id="rId81" Type="http://schemas.openxmlformats.org/officeDocument/2006/relationships/font" Target="fonts/font40.fntdata" /><Relationship Id="rId82" Type="http://schemas.openxmlformats.org/officeDocument/2006/relationships/font" Target="fonts/font41.fntdata" /><Relationship Id="rId83" Type="http://schemas.openxmlformats.org/officeDocument/2006/relationships/font" Target="fonts/font42.fntdata" /><Relationship Id="rId84" Type="http://schemas.openxmlformats.org/officeDocument/2006/relationships/font" Target="fonts/font43.fntdata" /><Relationship Id="rId85" Type="http://schemas.openxmlformats.org/officeDocument/2006/relationships/font" Target="fonts/font44.fntdata" /><Relationship Id="rId86" Type="http://schemas.openxmlformats.org/officeDocument/2006/relationships/font" Target="fonts/font45.fntdata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6150" y="2936340"/>
            <a:ext cx="6646047" cy="948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53149"/>
                </a:solidFill>
                <a:latin typeface="JPERNE+Calibri-Bold"/>
                <a:cs typeface="JPERNE+Calibri-Bold"/>
              </a:rPr>
              <a:t>ИНВЕСТИЦИОННАЯ</a:t>
            </a:r>
            <a:r>
              <a:rPr dirty="0" sz="2800" spc="37">
                <a:solidFill>
                  <a:srgbClr val="153149"/>
                </a:solidFill>
                <a:latin typeface="JPERNE+Calibri-Bold"/>
                <a:cs typeface="JPERNE+Calibri-Bold"/>
              </a:rPr>
              <a:t> </a:t>
            </a:r>
            <a:r>
              <a:rPr dirty="0" sz="2800" spc="-15">
                <a:solidFill>
                  <a:srgbClr val="153149"/>
                </a:solidFill>
                <a:latin typeface="JPERNE+Calibri-Bold"/>
                <a:cs typeface="JPERNE+Calibri-Bold"/>
              </a:rPr>
              <a:t>ПРИВЛЕКАТЕЛЬНОСТЬ</a:t>
            </a:r>
          </a:p>
          <a:p>
            <a:pPr marL="0" marR="0">
              <a:lnSpc>
                <a:spcPts val="3416"/>
              </a:lnSpc>
              <a:spcBef>
                <a:spcPts val="390"/>
              </a:spcBef>
              <a:spcAft>
                <a:spcPts val="0"/>
              </a:spcAft>
            </a:pPr>
            <a:r>
              <a:rPr dirty="0" sz="2800" spc="-35">
                <a:solidFill>
                  <a:srgbClr val="153149"/>
                </a:solidFill>
                <a:latin typeface="JPERNE+Calibri-Bold"/>
                <a:cs typeface="JPERNE+Calibri-Bold"/>
              </a:rPr>
              <a:t>МИАССКОГО</a:t>
            </a:r>
            <a:r>
              <a:rPr dirty="0" sz="2800" spc="75">
                <a:solidFill>
                  <a:srgbClr val="153149"/>
                </a:solidFill>
                <a:latin typeface="JPERNE+Calibri-Bold"/>
                <a:cs typeface="JPERNE+Calibri-Bold"/>
              </a:rPr>
              <a:t> </a:t>
            </a:r>
            <a:r>
              <a:rPr dirty="0" sz="2800" spc="-41">
                <a:solidFill>
                  <a:srgbClr val="153149"/>
                </a:solidFill>
                <a:latin typeface="JPERNE+Calibri-Bold"/>
                <a:cs typeface="JPERNE+Calibri-Bold"/>
              </a:rPr>
              <a:t>ГОРОДСКОГО</a:t>
            </a:r>
            <a:r>
              <a:rPr dirty="0" sz="2800" spc="39">
                <a:solidFill>
                  <a:srgbClr val="153149"/>
                </a:solidFill>
                <a:latin typeface="JPERNE+Calibri-Bold"/>
                <a:cs typeface="JPERNE+Calibri-Bold"/>
              </a:rPr>
              <a:t> </a:t>
            </a:r>
            <a:r>
              <a:rPr dirty="0" sz="2800" spc="-39">
                <a:solidFill>
                  <a:srgbClr val="153149"/>
                </a:solidFill>
                <a:latin typeface="JPERNE+Calibri-Bold"/>
                <a:cs typeface="JPERNE+Calibri-Bold"/>
              </a:rPr>
              <a:t>ОКРУГА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6823" y="4945739"/>
            <a:ext cx="3705221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3">
                <a:solidFill>
                  <a:srgbClr val="153149"/>
                </a:solidFill>
                <a:latin typeface="LKOAAB+Arial-BoldMT"/>
                <a:cs typeface="LKOAAB+Arial-BoldMT"/>
              </a:rPr>
              <a:t>Ковальчук</a:t>
            </a:r>
            <a:r>
              <a:rPr dirty="0" sz="2000" spc="8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Егор</a:t>
            </a:r>
            <a:r>
              <a:rPr dirty="0" sz="2000" spc="6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Викторович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66823" y="5300831"/>
            <a:ext cx="4287176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32">
                <a:solidFill>
                  <a:srgbClr val="153149"/>
                </a:solidFill>
                <a:latin typeface="TLMKFW+ArialMT"/>
                <a:cs typeface="TLMKFW+ArialMT"/>
              </a:rPr>
              <a:t>Глава</a:t>
            </a:r>
            <a:r>
              <a:rPr dirty="0" sz="2000" spc="19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2000">
                <a:solidFill>
                  <a:srgbClr val="153149"/>
                </a:solidFill>
                <a:latin typeface="TLMKFW+ArialMT"/>
                <a:cs typeface="TLMKFW+ArialMT"/>
              </a:rPr>
              <a:t>Миасского</a:t>
            </a:r>
            <a:r>
              <a:rPr dirty="0" sz="2000" spc="-49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2000" spc="-11">
                <a:solidFill>
                  <a:srgbClr val="153149"/>
                </a:solidFill>
                <a:latin typeface="TLMKFW+ArialMT"/>
                <a:cs typeface="TLMKFW+ArialMT"/>
              </a:rPr>
              <a:t>городского</a:t>
            </a:r>
            <a:r>
              <a:rPr dirty="0" sz="2000" spc="-1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2000" spc="-13">
                <a:solidFill>
                  <a:srgbClr val="153149"/>
                </a:solidFill>
                <a:latin typeface="TLMKFW+ArialMT"/>
                <a:cs typeface="TLMKFW+ArialMT"/>
              </a:rPr>
              <a:t>округа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4636" y="6446511"/>
            <a:ext cx="229796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63978" y="1370611"/>
            <a:ext cx="7615181" cy="6575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10">
                <a:solidFill>
                  <a:srgbClr val="ed734e"/>
                </a:solidFill>
                <a:latin typeface="JPERNE+Calibri-Bold"/>
                <a:cs typeface="JPERNE+Calibri-Bold"/>
              </a:rPr>
              <a:t>ПРОЕКТЫ</a:t>
            </a:r>
            <a:r>
              <a:rPr dirty="0" sz="4000" spc="17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4000">
                <a:solidFill>
                  <a:srgbClr val="ed734e"/>
                </a:solidFill>
                <a:latin typeface="JPERNE+Calibri-Bold"/>
                <a:cs typeface="JPERNE+Calibri-Bold"/>
              </a:rPr>
              <a:t>ДЛЯ</a:t>
            </a:r>
            <a:r>
              <a:rPr dirty="0" sz="4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4000" spc="-13">
                <a:solidFill>
                  <a:srgbClr val="ed734e"/>
                </a:solidFill>
                <a:latin typeface="JPERNE+Calibri-Bold"/>
                <a:cs typeface="JPERNE+Calibri-Bold"/>
              </a:rPr>
              <a:t>ИНВЕСТИРОВАНИЯ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61209" y="1993202"/>
            <a:ext cx="7221915" cy="492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Строительство</a:t>
            </a:r>
            <a:r>
              <a:rPr dirty="0" sz="3200" spc="5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жилых</a:t>
            </a:r>
            <a:r>
              <a:rPr dirty="0" sz="3200" spc="6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3200" spc="-16">
                <a:solidFill>
                  <a:srgbClr val="153149"/>
                </a:solidFill>
                <a:latin typeface="LKOAAB+Arial-BoldMT"/>
                <a:cs typeface="LKOAAB+Arial-BoldMT"/>
              </a:rPr>
              <a:t>комплексов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28951" y="907014"/>
            <a:ext cx="1976358" cy="41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ПРОЕКТЫ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КРТ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1793" y="1389041"/>
            <a:ext cx="1669980" cy="29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LKOAAB+Arial-BoldMT"/>
                <a:cs typeface="LKOAAB+Arial-BoldMT"/>
              </a:rPr>
              <a:t>5</a:t>
            </a:r>
            <a:r>
              <a:rPr dirty="0" sz="1800" spc="47">
                <a:solidFill>
                  <a:srgbClr val="203864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203864"/>
                </a:solidFill>
                <a:latin typeface="LKOAAB+Arial-BoldMT"/>
                <a:cs typeface="LKOAAB+Arial-BoldMT"/>
              </a:rPr>
              <a:t>территорий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0416" y="1719685"/>
            <a:ext cx="3258721" cy="5690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930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</a:p>
          <a:p>
            <a:pPr marL="0" marR="0">
              <a:lnSpc>
                <a:spcPts val="1783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459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Комплексная</a:t>
            </a:r>
            <a:r>
              <a:rPr dirty="0" sz="1600" spc="3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жилая</a:t>
            </a:r>
            <a:r>
              <a:rPr dirty="0" sz="1600" spc="2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застройка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84741" y="1749932"/>
            <a:ext cx="48411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9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053" y="1963292"/>
            <a:ext cx="1577440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Площадь</a:t>
            </a:r>
            <a:r>
              <a:rPr dirty="0" sz="1400" spc="-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3,62</a:t>
            </a:r>
            <a:r>
              <a:rPr dirty="0" sz="1400" spc="365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400" spc="-31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1084" y="2268325"/>
            <a:ext cx="2172681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0416" y="2572789"/>
            <a:ext cx="6426611" cy="996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1.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  <a:r>
              <a:rPr dirty="0" sz="1600" spc="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жилой</a:t>
            </a:r>
            <a:r>
              <a:rPr dirty="0" sz="1600" spc="3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застройки</a:t>
            </a:r>
            <a:r>
              <a:rPr dirty="0" sz="1600" spc="3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</a:t>
            </a:r>
            <a:r>
              <a:rPr dirty="0" sz="1600" spc="1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границах</a:t>
            </a:r>
            <a:r>
              <a:rPr dirty="0" sz="1600" spc="2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улиц:</a:t>
            </a:r>
            <a:r>
              <a:rPr dirty="0" sz="1600" spc="4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Керченская,</a:t>
            </a:r>
            <a:r>
              <a:rPr dirty="0" sz="1600" spc="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Суворова,</a:t>
            </a:r>
          </a:p>
          <a:p>
            <a:pPr marL="10668" marR="0">
              <a:lnSpc>
                <a:spcPts val="1783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Донская,</a:t>
            </a:r>
            <a:r>
              <a:rPr dirty="0" sz="1600" spc="2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Азовская.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3,62</a:t>
            </a:r>
            <a:r>
              <a:rPr dirty="0" sz="1600" spc="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2.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  <a:r>
              <a:rPr dirty="0" sz="1600" spc="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границах</a:t>
            </a:r>
            <a:r>
              <a:rPr dirty="0" sz="1600" spc="2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улиц:</a:t>
            </a:r>
            <a:r>
              <a:rPr dirty="0" sz="1600" spc="50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8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Июля,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Ферсмана,</a:t>
            </a:r>
            <a:r>
              <a:rPr dirty="0" sz="1600" spc="2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 spc="-22">
                <a:solidFill>
                  <a:srgbClr val="203864"/>
                </a:solidFill>
                <a:latin typeface="TLMKFW+ArialMT"/>
                <a:cs typeface="TLMKFW+ArialMT"/>
              </a:rPr>
              <a:t>пр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т</a:t>
            </a:r>
            <a:r>
              <a:rPr dirty="0" sz="1600" spc="2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Автозаводцев,</a:t>
            </a:r>
          </a:p>
          <a:p>
            <a:pPr marL="10668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Орловская.</a:t>
            </a:r>
            <a:r>
              <a:rPr dirty="0" sz="1600" spc="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10,3</a:t>
            </a:r>
            <a:r>
              <a:rPr dirty="0" sz="1600" spc="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16468" y="2828924"/>
            <a:ext cx="48411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9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20477" y="2913760"/>
            <a:ext cx="1281785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3859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9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Площадь</a:t>
            </a:r>
            <a:r>
              <a:rPr dirty="0" sz="1400" spc="-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7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-31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90688" y="3042284"/>
            <a:ext cx="1527402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Площадь</a:t>
            </a:r>
            <a:r>
              <a:rPr dirty="0" sz="1400" spc="-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10,3</a:t>
            </a:r>
            <a:r>
              <a:rPr dirty="0" sz="1400" spc="-2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-31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0416" y="3548530"/>
            <a:ext cx="5744350" cy="508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3.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  <a:r>
              <a:rPr dirty="0" sz="1600" spc="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границах</a:t>
            </a:r>
            <a:r>
              <a:rPr dirty="0" sz="1600" spc="2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улиц:</a:t>
            </a:r>
            <a:r>
              <a:rPr dirty="0" sz="1600" spc="4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Романенко,</a:t>
            </a:r>
            <a:r>
              <a:rPr dirty="0" sz="1600" spc="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Чучева,</a:t>
            </a:r>
            <a:r>
              <a:rPr dirty="0" sz="1600" spc="3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Ильменская,</a:t>
            </a:r>
          </a:p>
          <a:p>
            <a:pPr marL="10668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Лихачева.</a:t>
            </a:r>
            <a:r>
              <a:rPr dirty="0" sz="1600" spc="5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7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0416" y="4036210"/>
            <a:ext cx="5872606" cy="1240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4.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  <a:r>
              <a:rPr dirty="0" sz="1600" spc="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границе</a:t>
            </a:r>
            <a:r>
              <a:rPr dirty="0" sz="1600" spc="3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улиц:</a:t>
            </a:r>
            <a:r>
              <a:rPr dirty="0" sz="1600" spc="3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Лихачева,</a:t>
            </a:r>
            <a:r>
              <a:rPr dirty="0" sz="1600" spc="5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Ильменская,</a:t>
            </a:r>
            <a:r>
              <a:rPr dirty="0" sz="1600" spc="3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Уральская,</a:t>
            </a:r>
          </a:p>
          <a:p>
            <a:pPr marL="10668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8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Марта.</a:t>
            </a:r>
            <a:r>
              <a:rPr dirty="0" sz="1600" spc="2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11,7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  <a:p>
            <a:pPr marL="0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5.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  <a:r>
              <a:rPr dirty="0" sz="1600" spc="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границах</a:t>
            </a:r>
            <a:r>
              <a:rPr dirty="0" sz="1600" spc="2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территорий</a:t>
            </a:r>
            <a:r>
              <a:rPr dirty="0" sz="1600" spc="4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кадастровыми</a:t>
            </a:r>
            <a:r>
              <a:rPr dirty="0" sz="1600" spc="1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кварталами</a:t>
            </a:r>
          </a:p>
          <a:p>
            <a:pPr marL="29596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74:34:1800006,</a:t>
            </a:r>
            <a:r>
              <a:rPr dirty="0" sz="1600" spc="22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74:34:1800007,</a:t>
            </a:r>
            <a:r>
              <a:rPr dirty="0" sz="1600" spc="22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74:34:1800017</a:t>
            </a:r>
          </a:p>
          <a:p>
            <a:pPr marL="10668" marR="0">
              <a:lnSpc>
                <a:spcPts val="1783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(Миасс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 spc="31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2).</a:t>
            </a:r>
            <a:r>
              <a:rPr dirty="0" sz="1600" spc="2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7,25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341229" y="4277105"/>
            <a:ext cx="48411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9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821545" y="4490189"/>
            <a:ext cx="1513993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Площадь</a:t>
            </a:r>
            <a:r>
              <a:rPr dirty="0" sz="1400" spc="-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-23">
                <a:solidFill>
                  <a:srgbClr val="203864"/>
                </a:solidFill>
                <a:latin typeface="MTRHIT+Arial"/>
                <a:cs typeface="MTRHIT+Arial"/>
              </a:rPr>
              <a:t>11,7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400" spc="-31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083550" y="4529708"/>
            <a:ext cx="48411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9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33131" y="4743068"/>
            <a:ext cx="157769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Площадь</a:t>
            </a:r>
            <a:r>
              <a:rPr dirty="0" sz="1400" spc="-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7,25</a:t>
            </a:r>
            <a:r>
              <a:rPr dirty="0" sz="1400" spc="36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-31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0416" y="5256000"/>
            <a:ext cx="3542541" cy="1117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  <a:p>
            <a:pPr marL="0" marR="0">
              <a:lnSpc>
                <a:spcPts val="1783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Договор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аренды.</a:t>
            </a:r>
          </a:p>
          <a:p>
            <a:pPr marL="0" marR="0">
              <a:lnSpc>
                <a:spcPts val="2241"/>
              </a:lnSpc>
              <a:spcBef>
                <a:spcPts val="187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783"/>
              </a:lnSpc>
              <a:spcBef>
                <a:spcPts val="11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Благоустроенный</a:t>
            </a:r>
            <a:r>
              <a:rPr dirty="0" sz="1600" spc="6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жилой</a:t>
            </a:r>
            <a:r>
              <a:rPr dirty="0" sz="1600" spc="3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комплекс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1618" y="819257"/>
            <a:ext cx="4698667" cy="1141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879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ПРОЕКТ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КРТ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В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1">
                <a:solidFill>
                  <a:srgbClr val="ed734e"/>
                </a:solidFill>
                <a:latin typeface="JPERNE+Calibri-Bold"/>
                <a:cs typeface="JPERNE+Calibri-Bold"/>
              </a:rPr>
              <a:t>ГРАНИЦАХ</a:t>
            </a:r>
            <a:r>
              <a:rPr dirty="0" sz="2400" spc="22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37">
                <a:solidFill>
                  <a:srgbClr val="ed734e"/>
                </a:solidFill>
                <a:latin typeface="JPERNE+Calibri-Bold"/>
                <a:cs typeface="JPERNE+Calibri-Bold"/>
              </a:rPr>
              <a:t>УЛИЦ:</a:t>
            </a:r>
          </a:p>
          <a:p>
            <a:pPr marL="86865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8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5">
                <a:solidFill>
                  <a:srgbClr val="ed734e"/>
                </a:solidFill>
                <a:latin typeface="JPERNE+Calibri-Bold"/>
                <a:cs typeface="JPERNE+Calibri-Bold"/>
              </a:rPr>
              <a:t>ИЮЛЯ,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ФЕРСМАНА,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ПР</a:t>
            </a:r>
            <a:r>
              <a:rPr dirty="0" sz="2400">
                <a:solidFill>
                  <a:srgbClr val="ed734e"/>
                </a:solidFill>
                <a:latin typeface="LEQVIS+Calibri-Bold"/>
                <a:cs typeface="LEQVIS+Calibri-Bold"/>
              </a:rPr>
              <a:t>-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Т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8">
                <a:solidFill>
                  <a:srgbClr val="ed734e"/>
                </a:solidFill>
                <a:latin typeface="JPERNE+Calibri-Bold"/>
                <a:cs typeface="JPERNE+Calibri-Bold"/>
              </a:rPr>
              <a:t>АВТОЗАВОДЦЕВ,</a:t>
            </a:r>
            <a:r>
              <a:rPr dirty="0" sz="2400" spc="38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7">
                <a:solidFill>
                  <a:srgbClr val="ed734e"/>
                </a:solidFill>
                <a:latin typeface="JPERNE+Calibri-Bold"/>
                <a:cs typeface="JPERNE+Calibri-Bold"/>
              </a:rPr>
              <a:t>ОРЛОВСКАЯ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49718" y="1536953"/>
            <a:ext cx="2725352" cy="116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26134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Музей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-10">
                <a:solidFill>
                  <a:srgbClr val="203864"/>
                </a:solidFill>
                <a:latin typeface="TLMKFW+ArialMT"/>
                <a:cs typeface="TLMKFW+ArialMT"/>
              </a:rPr>
              <a:t>АЗ</a:t>
            </a:r>
            <a:r>
              <a:rPr dirty="0" sz="1400" spc="1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-20">
                <a:solidFill>
                  <a:srgbClr val="203864"/>
                </a:solidFill>
                <a:latin typeface="TLMKFW+ArialMT"/>
                <a:cs typeface="TLMKFW+ArialMT"/>
              </a:rPr>
              <a:t>Урал</a:t>
            </a:r>
          </a:p>
          <a:p>
            <a:pPr marL="0" marR="0">
              <a:lnSpc>
                <a:spcPts val="1568"/>
              </a:lnSpc>
              <a:spcBef>
                <a:spcPts val="2317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Благоустройство</a:t>
            </a:r>
          </a:p>
          <a:p>
            <a:pPr marL="65532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Предзаводской</a:t>
            </a:r>
          </a:p>
          <a:p>
            <a:pPr marL="323088" marR="0">
              <a:lnSpc>
                <a:spcPts val="1571"/>
              </a:lnSpc>
              <a:spcBef>
                <a:spcPts val="109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площади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43465" y="2089276"/>
            <a:ext cx="1659842" cy="664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388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Благоустройство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территории</a:t>
            </a:r>
            <a:r>
              <a:rPr dirty="0" sz="1400" spc="-1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10">
                <a:solidFill>
                  <a:srgbClr val="203864"/>
                </a:solidFill>
                <a:latin typeface="TLMKFW+ArialMT"/>
                <a:cs typeface="TLMKFW+ArialMT"/>
              </a:rPr>
              <a:t>Парка</a:t>
            </a:r>
          </a:p>
          <a:p>
            <a:pPr marL="176783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Автозаводцев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408" y="2132413"/>
            <a:ext cx="3379435" cy="569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</a:p>
          <a:p>
            <a:pPr marL="0" marR="0">
              <a:lnSpc>
                <a:spcPts val="178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695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Комплексная</a:t>
            </a:r>
            <a:r>
              <a:rPr dirty="0" sz="1600" spc="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жилая</a:t>
            </a:r>
            <a:r>
              <a:rPr dirty="0" sz="1600" spc="2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застройка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1408" y="2681710"/>
            <a:ext cx="2172681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1408" y="2986174"/>
            <a:ext cx="3565487" cy="752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Кадастровые</a:t>
            </a:r>
            <a:r>
              <a:rPr dirty="0" sz="1600" spc="1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кварталы</a:t>
            </a:r>
            <a:r>
              <a:rPr dirty="0" sz="1600" spc="1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объектов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74:34:1500004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74:34:1500003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1408" y="3717694"/>
            <a:ext cx="1792255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74:34:1500002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1408" y="3961788"/>
            <a:ext cx="3168393" cy="508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Площадь</a:t>
            </a:r>
            <a:r>
              <a:rPr dirty="0" sz="1600" spc="1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территории</a:t>
            </a:r>
            <a:r>
              <a:rPr dirty="0" sz="1600" spc="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10,3</a:t>
            </a:r>
            <a:r>
              <a:rPr dirty="0" sz="1600" spc="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реализации:</a:t>
            </a:r>
            <a:r>
              <a:rPr dirty="0" sz="1600" spc="4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до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2034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87461" y="4002150"/>
            <a:ext cx="48411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9">
                <a:solidFill>
                  <a:srgbClr val="203864"/>
                </a:solidFill>
                <a:latin typeface="TLMKFW+ArialMT"/>
                <a:cs typeface="TLMKFW+ArialMT"/>
              </a:rPr>
              <a:t>КРТ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89113" y="4215510"/>
            <a:ext cx="1569774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Площадь</a:t>
            </a:r>
            <a:r>
              <a:rPr dirty="0" sz="1400" spc="-3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10,3</a:t>
            </a:r>
            <a:r>
              <a:rPr dirty="0" sz="1400" spc="-17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400" spc="-98">
                <a:solidFill>
                  <a:srgbClr val="203864"/>
                </a:solidFill>
                <a:latin typeface="TLMKFW+ArialMT"/>
                <a:cs typeface="TLMKFW+ArialMT"/>
              </a:rPr>
              <a:t>ГА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902317" y="4240888"/>
            <a:ext cx="1530010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Сквер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250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400" spc="-10">
                <a:solidFill>
                  <a:srgbClr val="203864"/>
                </a:solidFill>
                <a:latin typeface="TLMKFW+ArialMT"/>
                <a:cs typeface="TLMKFW+ArialMT"/>
              </a:rPr>
              <a:t>летия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1408" y="4449804"/>
            <a:ext cx="3187788" cy="5690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  <a:p>
            <a:pPr marL="0" marR="0">
              <a:lnSpc>
                <a:spcPts val="1783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Договор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аренды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278745" y="4454778"/>
            <a:ext cx="777174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Миасса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1408" y="4998444"/>
            <a:ext cx="3695183" cy="5690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785"/>
              </a:lnSpc>
              <a:spcBef>
                <a:spcPts val="15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Благоустроенный</a:t>
            </a:r>
            <a:r>
              <a:rPr dirty="0" sz="1600" spc="5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жилой</a:t>
            </a:r>
            <a:r>
              <a:rPr dirty="0" sz="1600" spc="4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комплекс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352411" y="5279262"/>
            <a:ext cx="2189612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1564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Благоустройство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проспекта</a:t>
            </a:r>
            <a:r>
              <a:rPr dirty="0" sz="1400" spc="-2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Автозаводцев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0302" y="807954"/>
            <a:ext cx="3469524" cy="11420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СТРОИТЕЛЬСТВО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2">
                <a:solidFill>
                  <a:srgbClr val="ed734e"/>
                </a:solidFill>
                <a:latin typeface="JPERNE+Calibri-Bold"/>
                <a:cs typeface="JPERNE+Calibri-Bold"/>
              </a:rPr>
              <a:t>ЦЕНТРА</a:t>
            </a:r>
          </a:p>
          <a:p>
            <a:pPr marL="284987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0">
                <a:solidFill>
                  <a:srgbClr val="ed734e"/>
                </a:solidFill>
                <a:latin typeface="JPERNE+Calibri-Bold"/>
                <a:cs typeface="JPERNE+Calibri-Bold"/>
              </a:rPr>
              <a:t>СЕМЕЙНОГО</a:t>
            </a:r>
            <a:r>
              <a:rPr dirty="0" sz="2400" spc="26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41">
                <a:solidFill>
                  <a:srgbClr val="ed734e"/>
                </a:solidFill>
                <a:latin typeface="JPERNE+Calibri-Bold"/>
                <a:cs typeface="JPERNE+Calibri-Bold"/>
              </a:rPr>
              <a:t>ДОСУГА</a:t>
            </a:r>
          </a:p>
          <a:p>
            <a:pPr marL="15239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В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ПАРКЕ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9">
                <a:solidFill>
                  <a:srgbClr val="ed734e"/>
                </a:solidFill>
                <a:latin typeface="JPERNE+Calibri-Bold"/>
                <a:cs typeface="JPERNE+Calibri-Bold"/>
              </a:rPr>
              <a:t>АВТОЗАВОДЦЕВ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1865" y="1978532"/>
            <a:ext cx="916129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Аквапарк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5864" y="2624052"/>
            <a:ext cx="2739003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13034" y="2738119"/>
            <a:ext cx="914301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1">
                <a:solidFill>
                  <a:srgbClr val="203864"/>
                </a:solidFill>
                <a:latin typeface="TLMKFW+ArialMT"/>
                <a:cs typeface="TLMKFW+ArialMT"/>
              </a:rPr>
              <a:t>Торговая</a:t>
            </a:r>
          </a:p>
          <a:p>
            <a:pPr marL="22859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ярмарка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5864" y="2993772"/>
            <a:ext cx="3375870" cy="264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Развлечение,</a:t>
            </a:r>
            <a:r>
              <a:rPr dirty="0" sz="1600" spc="4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семейный</a:t>
            </a:r>
            <a:r>
              <a:rPr dirty="0" sz="1600" spc="3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отдых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5864" y="3223238"/>
            <a:ext cx="2172681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22592" y="3406012"/>
            <a:ext cx="1328189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Пункт</a:t>
            </a:r>
            <a:r>
              <a:rPr dirty="0" sz="1400" spc="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проката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5864" y="3593234"/>
            <a:ext cx="4364679" cy="508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Общий</a:t>
            </a:r>
            <a:r>
              <a:rPr dirty="0" sz="1600" spc="4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6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–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460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млн.руб.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Площадь</a:t>
            </a:r>
            <a:r>
              <a:rPr dirty="0" sz="1600" spc="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–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6500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09178" y="3580637"/>
            <a:ext cx="2068762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4-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х</a:t>
            </a:r>
            <a:r>
              <a:rPr dirty="0" sz="1400" spc="-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этажный</a:t>
            </a:r>
            <a:r>
              <a:rPr dirty="0" sz="1400" spc="-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досуговый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83980" y="3793997"/>
            <a:ext cx="91912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комплекс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5864" y="4080914"/>
            <a:ext cx="3425297" cy="552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реализации:</a:t>
            </a:r>
            <a:r>
              <a:rPr dirty="0" sz="1600" spc="4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2024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2027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  <a:p>
            <a:pPr marL="0" marR="0">
              <a:lnSpc>
                <a:spcPts val="2183"/>
              </a:lnSpc>
              <a:spcBef>
                <a:spcPts val="29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5864" y="4681751"/>
            <a:ext cx="4319480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Договор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аренды,</a:t>
            </a:r>
            <a:r>
              <a:rPr dirty="0" sz="1600" spc="2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договор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купли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продажи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5864" y="4910687"/>
            <a:ext cx="2619384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37146" y="4967477"/>
            <a:ext cx="1550440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Павильон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400" spc="-15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400" spc="13">
                <a:solidFill>
                  <a:srgbClr val="203864"/>
                </a:solidFill>
                <a:latin typeface="TLMKFW+ArialMT"/>
                <a:cs typeface="TLMKFW+ArialMT"/>
              </a:rPr>
              <a:t>кафе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33637" y="4953126"/>
            <a:ext cx="1284499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188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Парк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аттракционов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35864" y="5280683"/>
            <a:ext cx="4555212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Развлекательный</a:t>
            </a:r>
            <a:r>
              <a:rPr dirty="0" sz="1600" spc="4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центр</a:t>
            </a:r>
            <a:r>
              <a:rPr dirty="0" sz="1600" spc="2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Городском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парке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63978" y="1370611"/>
            <a:ext cx="7615181" cy="1115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10">
                <a:solidFill>
                  <a:srgbClr val="ed734e"/>
                </a:solidFill>
                <a:latin typeface="JPERNE+Calibri-Bold"/>
                <a:cs typeface="JPERNE+Calibri-Bold"/>
              </a:rPr>
              <a:t>ПРОЕКТЫ</a:t>
            </a:r>
            <a:r>
              <a:rPr dirty="0" sz="4000" spc="17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4000">
                <a:solidFill>
                  <a:srgbClr val="ed734e"/>
                </a:solidFill>
                <a:latin typeface="JPERNE+Calibri-Bold"/>
                <a:cs typeface="JPERNE+Calibri-Bold"/>
              </a:rPr>
              <a:t>ДЛЯ</a:t>
            </a:r>
            <a:r>
              <a:rPr dirty="0" sz="4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4000" spc="-13">
                <a:solidFill>
                  <a:srgbClr val="ed734e"/>
                </a:solidFill>
                <a:latin typeface="JPERNE+Calibri-Bold"/>
                <a:cs typeface="JPERNE+Calibri-Bold"/>
              </a:rPr>
              <a:t>ИНВЕСТИРОВАНИЯ</a:t>
            </a:r>
          </a:p>
          <a:p>
            <a:pPr marL="17398" marR="0">
              <a:lnSpc>
                <a:spcPts val="3579"/>
              </a:lnSpc>
              <a:spcBef>
                <a:spcPts val="24"/>
              </a:spcBef>
              <a:spcAft>
                <a:spcPts val="0"/>
              </a:spcAft>
            </a:pPr>
            <a:r>
              <a:rPr dirty="0" sz="3200" spc="-47">
                <a:solidFill>
                  <a:srgbClr val="153149"/>
                </a:solidFill>
                <a:latin typeface="LKOAAB+Arial-BoldMT"/>
                <a:cs typeface="LKOAAB+Arial-BoldMT"/>
              </a:rPr>
              <a:t>Туризм</a:t>
            </a:r>
            <a:r>
              <a:rPr dirty="0" sz="3200" spc="9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как</a:t>
            </a:r>
            <a:r>
              <a:rPr dirty="0" sz="3200" spc="9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новый</a:t>
            </a:r>
            <a:r>
              <a:rPr dirty="0" sz="3200" spc="7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драйвер</a:t>
            </a:r>
            <a:r>
              <a:rPr dirty="0" sz="3200" spc="6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развития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25114" y="793095"/>
            <a:ext cx="5694378" cy="77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ЛУЧШИЕ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2">
                <a:solidFill>
                  <a:srgbClr val="ed734e"/>
                </a:solidFill>
                <a:latin typeface="JPERNE+Calibri-Bold"/>
                <a:cs typeface="JPERNE+Calibri-Bold"/>
              </a:rPr>
              <a:t>ПРАКТИКИ</a:t>
            </a:r>
            <a:r>
              <a:rPr dirty="0" sz="2400" spc="15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И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31">
                <a:solidFill>
                  <a:srgbClr val="ed734e"/>
                </a:solidFill>
                <a:latin typeface="JPERNE+Calibri-Bold"/>
                <a:cs typeface="JPERNE+Calibri-Bold"/>
              </a:rPr>
              <a:t>ГОТОВЫЕ</a:t>
            </a:r>
            <a:r>
              <a:rPr dirty="0" sz="2400" spc="43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ПРОЕКТЫ</a:t>
            </a:r>
          </a:p>
          <a:p>
            <a:pPr marL="710183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53149"/>
                </a:solidFill>
                <a:latin typeface="JPERNE+Calibri-Bold"/>
                <a:cs typeface="JPERNE+Calibri-Bold"/>
              </a:rPr>
              <a:t>ИСТОРИЧЕСКАЯ</a:t>
            </a:r>
            <a:r>
              <a:rPr dirty="0" sz="2400">
                <a:solidFill>
                  <a:srgbClr val="153149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8">
                <a:solidFill>
                  <a:srgbClr val="153149"/>
                </a:solidFill>
                <a:latin typeface="JPERNE+Calibri-Bold"/>
                <a:cs typeface="JPERNE+Calibri-Bold"/>
              </a:rPr>
              <a:t>ЧАСТЬ</a:t>
            </a:r>
            <a:r>
              <a:rPr dirty="0" sz="2400">
                <a:solidFill>
                  <a:srgbClr val="153149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30">
                <a:solidFill>
                  <a:srgbClr val="153149"/>
                </a:solidFill>
                <a:latin typeface="JPERNE+Calibri-Bold"/>
                <a:cs typeface="JPERNE+Calibri-Bold"/>
              </a:rPr>
              <a:t>ГОРОДА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0604" y="4060040"/>
            <a:ext cx="3922931" cy="664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1">
                <a:solidFill>
                  <a:srgbClr val="ffffff"/>
                </a:solidFill>
                <a:latin typeface="LKOAAB+Arial-BoldMT"/>
                <a:cs typeface="LKOAAB+Arial-BoldMT"/>
              </a:rPr>
              <a:t>РАЗРАБОТКА</a:t>
            </a:r>
            <a:r>
              <a:rPr dirty="0" sz="1400" spc="108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8">
                <a:solidFill>
                  <a:srgbClr val="ffffff"/>
                </a:solidFill>
                <a:latin typeface="LKOAAB+Arial-BoldMT"/>
                <a:cs typeface="LKOAAB+Arial-BoldMT"/>
              </a:rPr>
              <a:t>МАСТЕР</a:t>
            </a:r>
            <a:r>
              <a:rPr dirty="0" sz="1400" spc="74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ПЛАНА</a:t>
            </a:r>
            <a:r>
              <a:rPr dirty="0" sz="1400" spc="84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22">
                <a:solidFill>
                  <a:srgbClr val="ffffff"/>
                </a:solidFill>
                <a:latin typeface="LKOAAB+Arial-BoldMT"/>
                <a:cs typeface="LKOAAB+Arial-BoldMT"/>
              </a:rPr>
              <a:t>РАЗВИТИЯ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ИСТОРИЧЕСКОЙ</a:t>
            </a:r>
            <a:r>
              <a:rPr dirty="0" sz="1400" spc="63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29">
                <a:solidFill>
                  <a:srgbClr val="ffffff"/>
                </a:solidFill>
                <a:latin typeface="LKOAAB+Arial-BoldMT"/>
                <a:cs typeface="LKOAAB+Arial-BoldMT"/>
              </a:rPr>
              <a:t>ЧАСТИ</a:t>
            </a:r>
            <a:r>
              <a:rPr dirty="0" sz="1400" spc="122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3">
                <a:solidFill>
                  <a:srgbClr val="ffffff"/>
                </a:solidFill>
                <a:latin typeface="LKOAAB+Arial-BoldMT"/>
                <a:cs typeface="LKOAAB+Arial-BoldMT"/>
              </a:rPr>
              <a:t>ГОРОДА</a:t>
            </a:r>
            <a:r>
              <a:rPr dirty="0" sz="1400" spc="50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6">
                <a:solidFill>
                  <a:srgbClr val="ffffff"/>
                </a:solidFill>
                <a:latin typeface="LKOAAB+Arial-BoldMT"/>
                <a:cs typeface="LKOAAB+Arial-BoldMT"/>
              </a:rPr>
              <a:t>МИАССА</a:t>
            </a:r>
          </a:p>
          <a:p>
            <a:pPr marL="1245107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 spc="-22">
                <a:solidFill>
                  <a:srgbClr val="ffffff"/>
                </a:solidFill>
                <a:latin typeface="LKOAAB+Arial-BoldMT"/>
                <a:cs typeface="LKOAAB+Arial-BoldMT"/>
              </a:rPr>
              <a:t>«СТАРГОРОД»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53628" y="4160646"/>
            <a:ext cx="3329625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7">
                <a:solidFill>
                  <a:srgbClr val="ffffff"/>
                </a:solidFill>
                <a:latin typeface="LKOAAB+Arial-BoldMT"/>
                <a:cs typeface="LKOAAB+Arial-BoldMT"/>
              </a:rPr>
              <a:t>БЛАГОУСТРОЙСТВО</a:t>
            </a:r>
            <a:r>
              <a:rPr dirty="0" sz="1400" spc="114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НАБЕРЕЖНОЙ</a:t>
            </a:r>
          </a:p>
          <a:p>
            <a:pPr marL="649478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 spc="-11">
                <a:solidFill>
                  <a:srgbClr val="ffffff"/>
                </a:solidFill>
                <a:latin typeface="LKOAAB+Arial-BoldMT"/>
                <a:cs typeface="LKOAAB+Arial-BoldMT"/>
              </a:rPr>
              <a:t>ГОРОДСКОГО</a:t>
            </a:r>
            <a:r>
              <a:rPr dirty="0" sz="1400" spc="57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21">
                <a:solidFill>
                  <a:srgbClr val="ffffff"/>
                </a:solidFill>
                <a:latin typeface="LKOAAB+Arial-BoldMT"/>
                <a:cs typeface="LKOAAB+Arial-BoldMT"/>
              </a:rPr>
              <a:t>ПРУДА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3880" y="4894960"/>
            <a:ext cx="3183017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Бюджетное</a:t>
            </a:r>
            <a:r>
              <a:rPr dirty="0" sz="1400" spc="-4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2024</a:t>
            </a:r>
            <a:r>
              <a:rPr dirty="0" sz="1400" spc="-25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2032</a:t>
            </a:r>
            <a:r>
              <a:rPr dirty="0" sz="1400" spc="-3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07280" y="4910200"/>
            <a:ext cx="2534980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РЕКОНСТРУКЦИЯ</a:t>
            </a:r>
            <a:r>
              <a:rPr dirty="0" sz="1400" spc="60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ДВОРЦА</a:t>
            </a:r>
          </a:p>
          <a:p>
            <a:pPr marL="425196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МИХАЙЛОВСКИЙ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79815" y="4888229"/>
            <a:ext cx="2855546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Бюджетное</a:t>
            </a:r>
            <a:r>
              <a:rPr dirty="0" sz="1400" spc="-4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2023</a:t>
            </a:r>
            <a:r>
              <a:rPr dirty="0" sz="14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30598" y="5544133"/>
            <a:ext cx="3155817" cy="450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Внебюджетное</a:t>
            </a:r>
            <a:r>
              <a:rPr dirty="0" sz="1400" spc="-4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 spc="-1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2020</a:t>
            </a:r>
            <a:r>
              <a:rPr dirty="0" sz="1400" spc="-1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1378" y="759821"/>
            <a:ext cx="6040039" cy="41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РЕАЛИЗАЦИЯ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2">
                <a:solidFill>
                  <a:srgbClr val="ed734e"/>
                </a:solidFill>
                <a:latin typeface="JPERNE+Calibri-Bold"/>
                <a:cs typeface="JPERNE+Calibri-Bold"/>
              </a:rPr>
              <a:t>МАСТЕР</a:t>
            </a:r>
            <a:r>
              <a:rPr dirty="0" sz="2400">
                <a:solidFill>
                  <a:srgbClr val="ed734e"/>
                </a:solidFill>
                <a:latin typeface="LEQVIS+Calibri-Bold"/>
                <a:cs typeface="LEQVIS+Calibri-Bold"/>
              </a:rPr>
              <a:t>-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ПЛАНА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9">
                <a:solidFill>
                  <a:srgbClr val="ed734e"/>
                </a:solidFill>
                <a:latin typeface="JPERNE+Calibri-Bold"/>
                <a:cs typeface="JPERNE+Calibri-Bold"/>
              </a:rPr>
              <a:t>«СТАРГОРОД»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640" y="1741910"/>
            <a:ext cx="2909420" cy="552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</a:p>
          <a:p>
            <a:pPr marL="0" marR="0">
              <a:lnSpc>
                <a:spcPts val="178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Туризм,</a:t>
            </a:r>
            <a:r>
              <a:rPr dirty="0" sz="1600" spc="6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отдых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640" y="2290550"/>
            <a:ext cx="3840139" cy="17872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  <a:p>
            <a:pPr marL="0" marR="0">
              <a:lnSpc>
                <a:spcPts val="178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4</a:t>
            </a:r>
            <a:r>
              <a:rPr dirty="0" sz="1600" spc="4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здания</a:t>
            </a:r>
            <a:r>
              <a:rPr dirty="0" sz="1600" spc="8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ОКН,</a:t>
            </a:r>
          </a:p>
          <a:p>
            <a:pPr marL="0" marR="0">
              <a:lnSpc>
                <a:spcPts val="1783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1</a:t>
            </a:r>
            <a:r>
              <a:rPr dirty="0" sz="1600" spc="4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общественная</a:t>
            </a:r>
            <a:r>
              <a:rPr dirty="0" sz="1600" spc="10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территория</a:t>
            </a:r>
          </a:p>
          <a:p>
            <a:pPr marL="0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Муниципальная</a:t>
            </a:r>
            <a:r>
              <a:rPr dirty="0" sz="1600" spc="10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собственность</a:t>
            </a:r>
          </a:p>
          <a:p>
            <a:pPr marL="0" marR="0">
              <a:lnSpc>
                <a:spcPts val="1783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2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6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600" spc="1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от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40</a:t>
            </a:r>
            <a:r>
              <a:rPr dirty="0" sz="1600" spc="1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млн.</a:t>
            </a:r>
            <a:r>
              <a:rPr dirty="0" sz="1600" spc="4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руб</a:t>
            </a:r>
          </a:p>
          <a:p>
            <a:pPr marL="286512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(в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зависимости</a:t>
            </a:r>
            <a:r>
              <a:rPr dirty="0" sz="1600" spc="4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от</a:t>
            </a:r>
            <a:r>
              <a:rPr dirty="0" sz="1600" spc="1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объекта)</a:t>
            </a:r>
          </a:p>
          <a:p>
            <a:pPr marL="0" marR="0">
              <a:lnSpc>
                <a:spcPts val="1901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6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600" spc="45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153149"/>
                </a:solidFill>
                <a:latin typeface="MTRHIT+Arial"/>
                <a:cs typeface="MTRHIT+Arial"/>
              </a:rPr>
              <a:t>2024-20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30</a:t>
            </a:r>
            <a:r>
              <a:rPr dirty="0" sz="1600" spc="1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гг</a:t>
            </a:r>
            <a:r>
              <a:rPr dirty="0" sz="1600">
                <a:solidFill>
                  <a:srgbClr val="000000"/>
                </a:solidFill>
                <a:latin typeface="TCFLOA+CenturyGothic"/>
                <a:cs typeface="TCFLOA+CenturyGothic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3059" y="2563494"/>
            <a:ext cx="2134855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1416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Детский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 spc="-10">
                <a:solidFill>
                  <a:srgbClr val="203864"/>
                </a:solidFill>
                <a:latin typeface="TLMKFW+ArialMT"/>
                <a:cs typeface="TLMKFW+ArialMT"/>
              </a:rPr>
              <a:t>образовательный</a:t>
            </a:r>
            <a:r>
              <a:rPr dirty="0" sz="1400" spc="-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центр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02224" y="2706750"/>
            <a:ext cx="640483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6">
                <a:solidFill>
                  <a:srgbClr val="203864"/>
                </a:solidFill>
                <a:latin typeface="TLMKFW+ArialMT"/>
                <a:cs typeface="TLMKFW+ArialMT"/>
              </a:rPr>
              <a:t>Театр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57130" y="2970380"/>
            <a:ext cx="879409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Минарет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30698" y="3832732"/>
            <a:ext cx="1629547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Музей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и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ресторан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2640" y="4058771"/>
            <a:ext cx="3187789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2640" y="4410479"/>
            <a:ext cx="2619385" cy="580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8892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Аренда,</a:t>
            </a:r>
            <a:r>
              <a:rPr dirty="0" sz="1600" spc="2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выкуп</a:t>
            </a:r>
          </a:p>
          <a:p>
            <a:pPr marL="0" marR="0">
              <a:lnSpc>
                <a:spcPts val="2238"/>
              </a:lnSpc>
              <a:spcBef>
                <a:spcPts val="299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2640" y="4956326"/>
            <a:ext cx="3781333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Создание</a:t>
            </a:r>
            <a:r>
              <a:rPr dirty="0" sz="1600" spc="3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объектов</a:t>
            </a:r>
            <a:r>
              <a:rPr dirty="0" sz="1600" spc="1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туристического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11186" y="4997957"/>
            <a:ext cx="149362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Парк</a:t>
            </a:r>
            <a:r>
              <a:rPr dirty="0" sz="1400" spc="-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«Заводье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»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9152" y="5200165"/>
            <a:ext cx="3030454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показа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в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историческом</a:t>
            </a:r>
            <a:r>
              <a:rPr dirty="0" sz="1600" spc="4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центре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16678" y="6372451"/>
            <a:ext cx="1278686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TLMKFW+ArialMT"/>
                <a:cs typeface="TLMKFW+ArialMT"/>
              </a:rPr>
              <a:t>Музей/кафе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08087" y="6383120"/>
            <a:ext cx="977419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TLMKFW+ArialMT"/>
                <a:cs typeface="TLMKFW+ArialMT"/>
              </a:rPr>
              <a:t>Минарет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33002" y="6383120"/>
            <a:ext cx="1198929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TLMKFW+ArialMT"/>
                <a:cs typeface="TLMKFW+ArialMT"/>
              </a:rPr>
              <a:t>Обр.</a:t>
            </a:r>
            <a:r>
              <a:rPr dirty="0" sz="1600" spc="24">
                <a:solidFill>
                  <a:srgbClr val="ffffff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TLMKFW+ArialMT"/>
                <a:cs typeface="TLMKFW+ArialMT"/>
              </a:rPr>
              <a:t>центр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684129" y="6384948"/>
            <a:ext cx="707229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TLMKFW+ArialMT"/>
                <a:cs typeface="TLMKFW+ArialMT"/>
              </a:rPr>
              <a:t>Театр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39814" y="6392873"/>
            <a:ext cx="612612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TLMKFW+ArialMT"/>
                <a:cs typeface="TLMKFW+ArialMT"/>
              </a:rPr>
              <a:t>Парк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787505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1378" y="759821"/>
            <a:ext cx="6040039" cy="41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РЕАЛИЗАЦИЯ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2">
                <a:solidFill>
                  <a:srgbClr val="ed734e"/>
                </a:solidFill>
                <a:latin typeface="JPERNE+Calibri-Bold"/>
                <a:cs typeface="JPERNE+Calibri-Bold"/>
              </a:rPr>
              <a:t>МАСТЕР</a:t>
            </a:r>
            <a:r>
              <a:rPr dirty="0" sz="2400">
                <a:solidFill>
                  <a:srgbClr val="ed734e"/>
                </a:solidFill>
                <a:latin typeface="LEQVIS+Calibri-Bold"/>
                <a:cs typeface="LEQVIS+Calibri-Bold"/>
              </a:rPr>
              <a:t>-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ПЛАНА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9">
                <a:solidFill>
                  <a:srgbClr val="ed734e"/>
                </a:solidFill>
                <a:latin typeface="JPERNE+Calibri-Bold"/>
                <a:cs typeface="JPERNE+Calibri-Bold"/>
              </a:rPr>
              <a:t>«СТАРГОРОД»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985750"/>
            <a:ext cx="2909420" cy="552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</a:p>
          <a:p>
            <a:pPr marL="0" marR="0">
              <a:lnSpc>
                <a:spcPts val="178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Туризм,</a:t>
            </a:r>
            <a:r>
              <a:rPr dirty="0" sz="1600" spc="6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отдых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23886" y="2168143"/>
            <a:ext cx="1017907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203864"/>
                </a:solidFill>
                <a:latin typeface="TLMKFW+ArialMT"/>
                <a:cs typeface="TLMKFW+ArialMT"/>
              </a:rPr>
              <a:t>Гостиница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995" y="2304160"/>
            <a:ext cx="93728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Ресторан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22308" y="2320543"/>
            <a:ext cx="64455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>
                <a:solidFill>
                  <a:srgbClr val="203864"/>
                </a:solidFill>
                <a:latin typeface="TLMKFW+ArialMT"/>
                <a:cs typeface="TLMKFW+ArialMT"/>
              </a:rPr>
              <a:t>Лавка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6240" y="2534390"/>
            <a:ext cx="2172681" cy="552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  <a:p>
            <a:pPr marL="0" marR="0">
              <a:lnSpc>
                <a:spcPts val="178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8</a:t>
            </a:r>
            <a:r>
              <a:rPr dirty="0" sz="1600" spc="4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зданий</a:t>
            </a:r>
            <a:r>
              <a:rPr dirty="0" sz="1600" spc="8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ОКН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6240" y="3065654"/>
            <a:ext cx="4090798" cy="752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Частная</a:t>
            </a:r>
            <a:r>
              <a:rPr dirty="0" sz="1600" spc="8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собственность</a:t>
            </a:r>
          </a:p>
          <a:p>
            <a:pPr marL="0" marR="0">
              <a:lnSpc>
                <a:spcPts val="1783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2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6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600" spc="1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по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согласованию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6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600" spc="45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153149"/>
                </a:solidFill>
                <a:latin typeface="MTRHIT+Arial"/>
                <a:cs typeface="MTRHIT+Arial"/>
              </a:rPr>
              <a:t>2024-20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30</a:t>
            </a:r>
            <a:r>
              <a:rPr dirty="0" sz="1600" spc="1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80862" y="3613784"/>
            <a:ext cx="1272201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Музей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-14">
                <a:solidFill>
                  <a:srgbClr val="203864"/>
                </a:solidFill>
                <a:latin typeface="TLMKFW+ArialMT"/>
                <a:cs typeface="TLMKFW+ArialMT"/>
              </a:rPr>
              <a:t>золота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00134" y="3640940"/>
            <a:ext cx="821064" cy="45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Детские</a:t>
            </a:r>
          </a:p>
          <a:p>
            <a:pPr marL="25908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центры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6240" y="3814931"/>
            <a:ext cx="3187788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6240" y="4102631"/>
            <a:ext cx="4285428" cy="813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Субаренда,</a:t>
            </a:r>
            <a:r>
              <a:rPr dirty="0" sz="1600" spc="3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соинвестирование,</a:t>
            </a:r>
            <a:r>
              <a:rPr dirty="0" sz="1600" spc="7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продажа</a:t>
            </a:r>
          </a:p>
          <a:p>
            <a:pPr marL="0" marR="0">
              <a:lnSpc>
                <a:spcPts val="2241"/>
              </a:lnSpc>
              <a:spcBef>
                <a:spcPts val="269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783"/>
              </a:lnSpc>
              <a:spcBef>
                <a:spcPts val="28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Создание</a:t>
            </a:r>
            <a:r>
              <a:rPr dirty="0" sz="1600" spc="3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объектов</a:t>
            </a:r>
            <a:r>
              <a:rPr dirty="0" sz="1600" spc="1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туристического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2752" y="4895365"/>
            <a:ext cx="3030454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показа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в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историческом</a:t>
            </a:r>
            <a:r>
              <a:rPr dirty="0" sz="1600" spc="4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центре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99099" y="5108045"/>
            <a:ext cx="966274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Прянична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43165" y="5294226"/>
            <a:ext cx="671493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Музей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25114" y="793095"/>
            <a:ext cx="5694378" cy="77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ЛУЧШИЕ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2">
                <a:solidFill>
                  <a:srgbClr val="ed734e"/>
                </a:solidFill>
                <a:latin typeface="JPERNE+Calibri-Bold"/>
                <a:cs typeface="JPERNE+Calibri-Bold"/>
              </a:rPr>
              <a:t>ПРАКТИКИ</a:t>
            </a:r>
            <a:r>
              <a:rPr dirty="0" sz="2400" spc="15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И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31">
                <a:solidFill>
                  <a:srgbClr val="ed734e"/>
                </a:solidFill>
                <a:latin typeface="JPERNE+Calibri-Bold"/>
                <a:cs typeface="JPERNE+Calibri-Bold"/>
              </a:rPr>
              <a:t>ГОТОВЫЕ</a:t>
            </a:r>
            <a:r>
              <a:rPr dirty="0" sz="2400" spc="43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ПРОЕКТЫ</a:t>
            </a:r>
          </a:p>
          <a:p>
            <a:pPr marL="1725168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53149"/>
                </a:solidFill>
                <a:latin typeface="JPERNE+Calibri-Bold"/>
                <a:cs typeface="JPERNE+Calibri-Bold"/>
              </a:rPr>
              <a:t>ОЗЕРО</a:t>
            </a:r>
            <a:r>
              <a:rPr dirty="0" sz="2400" spc="18">
                <a:solidFill>
                  <a:srgbClr val="153149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4">
                <a:solidFill>
                  <a:srgbClr val="153149"/>
                </a:solidFill>
                <a:latin typeface="JPERNE+Calibri-Bold"/>
                <a:cs typeface="JPERNE+Calibri-Bold"/>
              </a:rPr>
              <a:t>ТУРГОЯК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676" y="4166720"/>
            <a:ext cx="2813403" cy="451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1">
                <a:solidFill>
                  <a:srgbClr val="ffffff"/>
                </a:solidFill>
                <a:latin typeface="LKOAAB+Arial-BoldMT"/>
                <a:cs typeface="LKOAAB+Arial-BoldMT"/>
              </a:rPr>
              <a:t>РАЗРАБОТКА</a:t>
            </a:r>
            <a:r>
              <a:rPr dirty="0" sz="1400" spc="108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8">
                <a:solidFill>
                  <a:srgbClr val="ffffff"/>
                </a:solidFill>
                <a:latin typeface="LKOAAB+Arial-BoldMT"/>
                <a:cs typeface="LKOAAB+Arial-BoldMT"/>
              </a:rPr>
              <a:t>МАСТЕР</a:t>
            </a:r>
            <a:r>
              <a:rPr dirty="0" sz="1400" spc="74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ПЛАНА</a:t>
            </a:r>
          </a:p>
          <a:p>
            <a:pPr marL="94488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400" spc="-23">
                <a:solidFill>
                  <a:srgbClr val="ffffff"/>
                </a:solidFill>
                <a:latin typeface="LKOAAB+Arial-BoldMT"/>
                <a:cs typeface="LKOAAB+Arial-BoldMT"/>
              </a:rPr>
              <a:t>РАЗВИТИЯ</a:t>
            </a:r>
            <a:r>
              <a:rPr dirty="0" sz="1400" spc="114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23">
                <a:solidFill>
                  <a:srgbClr val="ffffff"/>
                </a:solidFill>
                <a:latin typeface="LKOAAB+Arial-BoldMT"/>
                <a:cs typeface="LKOAAB+Arial-BoldMT"/>
              </a:rPr>
              <a:t>ОЗЕРА</a:t>
            </a:r>
            <a:r>
              <a:rPr dirty="0" sz="1400" spc="51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ТУРГОЯК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8050" y="4160646"/>
            <a:ext cx="325653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9">
                <a:solidFill>
                  <a:srgbClr val="ffffff"/>
                </a:solidFill>
                <a:latin typeface="LKOAAB+Arial-BoldMT"/>
                <a:cs typeface="LKOAAB+Arial-BoldMT"/>
              </a:rPr>
              <a:t>БЛАГОУСТРОЙСТВО</a:t>
            </a:r>
            <a:r>
              <a:rPr dirty="0" sz="1400" spc="114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1">
                <a:solidFill>
                  <a:srgbClr val="ffffff"/>
                </a:solidFill>
                <a:latin typeface="LKOAAB+Arial-BoldMT"/>
                <a:cs typeface="LKOAAB+Arial-BoldMT"/>
              </a:rPr>
              <a:t>ГОРОДСКОГО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47504" y="4374006"/>
            <a:ext cx="823754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ПЛЯЖА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3640" y="4894960"/>
            <a:ext cx="3183093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Бюджетное</a:t>
            </a:r>
            <a:r>
              <a:rPr dirty="0" sz="1400" spc="-4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2025</a:t>
            </a:r>
            <a:r>
              <a:rPr dirty="0" sz="1400" spc="-17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2035</a:t>
            </a:r>
            <a:r>
              <a:rPr dirty="0" sz="1400" spc="-3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79815" y="4888229"/>
            <a:ext cx="3183018" cy="664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Бюджетное</a:t>
            </a:r>
            <a:r>
              <a:rPr dirty="0" sz="1400" spc="-4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внебюджетное</a:t>
            </a:r>
          </a:p>
          <a:p>
            <a:pPr marL="286511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2022</a:t>
            </a:r>
            <a:r>
              <a:rPr dirty="0" sz="1400" spc="-17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2024</a:t>
            </a:r>
            <a:r>
              <a:rPr dirty="0" sz="1400" spc="-3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23816" y="4954121"/>
            <a:ext cx="3096474" cy="4511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>
                <a:solidFill>
                  <a:srgbClr val="ffffff"/>
                </a:solidFill>
                <a:latin typeface="LKOAAB+Arial-BoldMT"/>
                <a:cs typeface="LKOAAB+Arial-BoldMT"/>
              </a:rPr>
              <a:t>СТРОИТЕЛЬСВО</a:t>
            </a:r>
            <a:r>
              <a:rPr dirty="0" sz="1400" spc="72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ВСЕСЕЗОННЫХ</a:t>
            </a:r>
          </a:p>
          <a:p>
            <a:pPr marL="316992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ТЕРМАЛЬНЫХ</a:t>
            </a:r>
            <a:r>
              <a:rPr dirty="0" sz="1400" spc="72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КУРОРТОВ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31106" y="5544133"/>
            <a:ext cx="3184385" cy="450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8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Внебюджетное</a:t>
            </a:r>
            <a:r>
              <a:rPr dirty="0" sz="1400" spc="-4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8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 spc="-1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2020</a:t>
            </a:r>
            <a:r>
              <a:rPr dirty="0" sz="1400" spc="-17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2025</a:t>
            </a:r>
            <a:r>
              <a:rPr dirty="0" sz="1400" spc="-2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3810" y="972546"/>
            <a:ext cx="4804549" cy="77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СТРОИТЕЛЬСТВО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4">
                <a:solidFill>
                  <a:srgbClr val="ed734e"/>
                </a:solidFill>
                <a:latin typeface="JPERNE+Calibri-Bold"/>
                <a:cs typeface="JPERNE+Calibri-Bold"/>
              </a:rPr>
              <a:t>КЕМПИНГА</a:t>
            </a:r>
            <a:r>
              <a:rPr dirty="0" sz="2400" spc="24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34">
                <a:solidFill>
                  <a:srgbClr val="ed734e"/>
                </a:solidFill>
                <a:latin typeface="JPERNE+Calibri-Bold"/>
                <a:cs typeface="JPERNE+Calibri-Bold"/>
              </a:rPr>
              <a:t>ОЗЕРА</a:t>
            </a:r>
          </a:p>
          <a:p>
            <a:pPr marL="1748282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4">
                <a:solidFill>
                  <a:srgbClr val="ed734e"/>
                </a:solidFill>
                <a:latin typeface="JPERNE+Calibri-Bold"/>
                <a:cs typeface="JPERNE+Calibri-Bold"/>
              </a:rPr>
              <a:t>ТУРГОЯК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208" y="2034518"/>
            <a:ext cx="2739003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208" y="2332100"/>
            <a:ext cx="2604552" cy="55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Туризм,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отдых,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рекреация</a:t>
            </a:r>
          </a:p>
          <a:p>
            <a:pPr marL="0" marR="0">
              <a:lnSpc>
                <a:spcPts val="2238"/>
              </a:lnSpc>
              <a:spcBef>
                <a:spcPts val="24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91777" y="2385186"/>
            <a:ext cx="837684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Кемпинг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5208" y="2850260"/>
            <a:ext cx="4574955" cy="450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400" spc="-3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объем</a:t>
            </a:r>
            <a:r>
              <a:rPr dirty="0" sz="1400" spc="-2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400" spc="1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-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550</a:t>
            </a:r>
            <a:r>
              <a:rPr dirty="0" sz="1400" spc="-1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млн.руб.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Кадастровый</a:t>
            </a:r>
            <a:r>
              <a:rPr dirty="0" sz="1400" spc="-19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номер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5208" y="3277361"/>
            <a:ext cx="3425374" cy="477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74:34:0310009:352</a:t>
            </a:r>
          </a:p>
          <a:p>
            <a:pPr marL="0" marR="0">
              <a:lnSpc>
                <a:spcPts val="178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реализации:</a:t>
            </a:r>
            <a:r>
              <a:rPr dirty="0" sz="1600" spc="4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2025</a:t>
            </a:r>
            <a:r>
              <a:rPr dirty="0" sz="1600">
                <a:solidFill>
                  <a:srgbClr val="153149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2029</a:t>
            </a:r>
            <a:r>
              <a:rPr dirty="0" sz="1600" spc="1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52131" y="3291818"/>
            <a:ext cx="1983709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7dbded"/>
                </a:solidFill>
                <a:latin typeface="LKOAAB+Arial-BoldMT"/>
                <a:cs typeface="LKOAAB+Arial-BoldMT"/>
              </a:rPr>
              <a:t>Озеро</a:t>
            </a:r>
            <a:r>
              <a:rPr dirty="0" sz="2000" spc="41">
                <a:solidFill>
                  <a:srgbClr val="7dbded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7dbded"/>
                </a:solidFill>
                <a:latin typeface="LKOAAB+Arial-BoldMT"/>
                <a:cs typeface="LKOAAB+Arial-BoldMT"/>
              </a:rPr>
              <a:t>Тургояк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5208" y="3750923"/>
            <a:ext cx="5920784" cy="168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  <a:p>
            <a:pPr marL="0" marR="0">
              <a:lnSpc>
                <a:spcPts val="1568"/>
              </a:lnSpc>
              <a:spcBef>
                <a:spcPts val="32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Соинвестирование</a:t>
            </a:r>
          </a:p>
          <a:p>
            <a:pPr marL="0" marR="0">
              <a:lnSpc>
                <a:spcPts val="2238"/>
              </a:lnSpc>
              <a:spcBef>
                <a:spcPts val="29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568"/>
              </a:lnSpc>
              <a:spcBef>
                <a:spcPts val="32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Строительство</a:t>
            </a:r>
            <a:r>
              <a:rPr dirty="0" sz="1400" spc="-4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кемпинга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на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северном</a:t>
            </a:r>
            <a:r>
              <a:rPr dirty="0" sz="1400" spc="-3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берегу</a:t>
            </a:r>
            <a:r>
              <a:rPr dirty="0" sz="1400" spc="-1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400" spc="-1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44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дома</a:t>
            </a:r>
            <a:r>
              <a:rPr dirty="0" sz="1400" spc="-1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под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сдачу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Кафе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Автостоянка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Площадки</a:t>
            </a:r>
            <a:r>
              <a:rPr dirty="0" sz="1400" spc="-1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для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отдыха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98548" y="877740"/>
            <a:ext cx="7492855" cy="95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7487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ПОЧЕМУ</a:t>
            </a:r>
            <a:r>
              <a:rPr dirty="0" sz="2400" spc="4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ЧЕЛЯБИНСКАЯ</a:t>
            </a:r>
            <a:r>
              <a:rPr dirty="0" sz="2400" spc="8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25">
                <a:solidFill>
                  <a:srgbClr val="ed734e"/>
                </a:solidFill>
                <a:latin typeface="LKOAAB+Arial-BoldMT"/>
                <a:cs typeface="LKOAAB+Arial-BoldMT"/>
              </a:rPr>
              <a:t>ОБЛАСТЬ?</a:t>
            </a:r>
          </a:p>
          <a:p>
            <a:pPr marL="0" marR="0">
              <a:lnSpc>
                <a:spcPts val="2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Перспективный</a:t>
            </a:r>
            <a:r>
              <a:rPr dirty="0" sz="2000" spc="2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партнер</a:t>
            </a:r>
            <a:r>
              <a:rPr dirty="0" sz="2000" spc="8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для</a:t>
            </a:r>
            <a:r>
              <a:rPr dirty="0" sz="2000" spc="4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 spc="-17">
                <a:solidFill>
                  <a:srgbClr val="153149"/>
                </a:solidFill>
                <a:latin typeface="LKOAAB+Arial-BoldMT"/>
                <a:cs typeface="LKOAAB+Arial-BoldMT"/>
              </a:rPr>
              <a:t>сотрудничества</a:t>
            </a:r>
            <a:r>
              <a:rPr dirty="0" sz="2000" spc="11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с</a:t>
            </a:r>
            <a:r>
              <a:rPr dirty="0" sz="2000" spc="4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надежным</a:t>
            </a:r>
          </a:p>
          <a:p>
            <a:pPr marL="1124712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000" spc="-13">
                <a:solidFill>
                  <a:srgbClr val="153149"/>
                </a:solidFill>
                <a:latin typeface="LKOAAB+Arial-BoldMT"/>
                <a:cs typeface="LKOAAB+Arial-BoldMT"/>
              </a:rPr>
              <a:t>фундаментом</a:t>
            </a:r>
            <a:r>
              <a:rPr dirty="0" sz="2000" spc="11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для</a:t>
            </a:r>
            <a:r>
              <a:rPr dirty="0" sz="2000" spc="4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реализации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проектов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609" y="1940729"/>
            <a:ext cx="1783994" cy="29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403</a:t>
            </a:r>
            <a:r>
              <a:rPr dirty="0" sz="1800" spc="6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1">
                <a:solidFill>
                  <a:srgbClr val="000000"/>
                </a:solidFill>
                <a:latin typeface="LKOAAB+Arial-BoldMT"/>
                <a:cs typeface="LKOAAB+Arial-BoldMT"/>
              </a:rPr>
              <a:t>млрд.</a:t>
            </a:r>
            <a:r>
              <a:rPr dirty="0" sz="1800" spc="52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руб.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50866" y="1959928"/>
            <a:ext cx="197430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2</a:t>
            </a:r>
            <a:r>
              <a:rPr dirty="0" sz="1800" spc="50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571</a:t>
            </a:r>
            <a:r>
              <a:rPr dirty="0" sz="1800" spc="58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млрд.</a:t>
            </a:r>
            <a:r>
              <a:rPr dirty="0" sz="1800" spc="55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руб.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43186" y="1990662"/>
            <a:ext cx="175301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63,</a:t>
            </a:r>
            <a:r>
              <a:rPr dirty="0" sz="1800" spc="61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2</a:t>
            </a:r>
            <a:r>
              <a:rPr dirty="0" sz="1800" spc="50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тыс.</a:t>
            </a:r>
            <a:r>
              <a:rPr dirty="0" sz="1800" spc="10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руб.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025" y="2290444"/>
            <a:ext cx="1987494" cy="407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объем</a:t>
            </a:r>
            <a:r>
              <a:rPr dirty="0" sz="1400" spc="2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инвестиций</a:t>
            </a:r>
            <a:r>
              <a:rPr dirty="0" sz="1400" spc="4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</a:p>
          <a:p>
            <a:pPr marL="111252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основной</a:t>
            </a:r>
            <a:r>
              <a:rPr dirty="0" sz="1400" spc="1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капитал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75225" y="2308710"/>
            <a:ext cx="2301245" cy="4511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валовый</a:t>
            </a:r>
            <a:r>
              <a:rPr dirty="0" sz="1400" spc="2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региональный</a:t>
            </a:r>
          </a:p>
          <a:p>
            <a:pPr marL="744092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продукт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72600" y="2340101"/>
            <a:ext cx="2470251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среднемесячная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зарплата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3244" y="2798636"/>
            <a:ext cx="196308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Радиус</a:t>
            </a:r>
            <a:r>
              <a:rPr dirty="0" sz="1800" spc="7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области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55106" y="2964476"/>
            <a:ext cx="4073251" cy="29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вестиционная</a:t>
            </a:r>
            <a:r>
              <a:rPr dirty="0" sz="1800" spc="106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привлекательность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0541" y="3220973"/>
            <a:ext cx="1253050" cy="542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88,</a:t>
            </a:r>
            <a:r>
              <a:rPr dirty="0" sz="1400" spc="2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6</a:t>
            </a:r>
            <a:r>
              <a:rPr dirty="0" sz="1400" spc="3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тыс.</a:t>
            </a:r>
            <a:r>
              <a:rPr dirty="0" sz="1400" spc="4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км</a:t>
            </a:r>
          </a:p>
          <a:p>
            <a:pPr marL="149656" marR="0">
              <a:lnSpc>
                <a:spcPts val="1568"/>
              </a:lnSpc>
              <a:spcBef>
                <a:spcPts val="83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площадь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15868" y="3485874"/>
            <a:ext cx="5743770" cy="1091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Мощная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промышленная</a:t>
            </a:r>
            <a:r>
              <a:rPr dirty="0" sz="1400" spc="2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отрасль,</a:t>
            </a:r>
            <a:r>
              <a:rPr dirty="0" sz="1400" spc="3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формирующая</a:t>
            </a:r>
            <a:r>
              <a:rPr dirty="0" sz="1400" spc="46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фундамент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для</a:t>
            </a:r>
            <a:r>
              <a:rPr dirty="0" sz="1400" spc="3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всего</a:t>
            </a:r>
            <a:r>
              <a:rPr dirty="0" sz="1400" spc="1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машиностроения</a:t>
            </a:r>
            <a:r>
              <a:rPr dirty="0" sz="1400" spc="1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страны</a:t>
            </a:r>
            <a:r>
              <a:rPr dirty="0" sz="1400" spc="5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–</a:t>
            </a:r>
            <a:r>
              <a:rPr dirty="0" sz="1400" spc="3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металлургия.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9</a:t>
            </a:r>
            <a:r>
              <a:rPr dirty="0" sz="1400" spc="3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3">
                <a:solidFill>
                  <a:srgbClr val="153149"/>
                </a:solidFill>
                <a:latin typeface="LKOAAB+Arial-BoldMT"/>
                <a:cs typeface="LKOAAB+Arial-BoldMT"/>
              </a:rPr>
              <a:t>место</a:t>
            </a:r>
            <a:r>
              <a:rPr dirty="0" sz="1400" spc="5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по</a:t>
            </a:r>
            <a:r>
              <a:rPr dirty="0" sz="1400" spc="3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кол</a:t>
            </a:r>
            <a:r>
              <a:rPr dirty="0" sz="1400" b="1">
                <a:solidFill>
                  <a:srgbClr val="153149"/>
                </a:solidFill>
                <a:latin typeface="IJVFHO+Arial Bold"/>
                <a:cs typeface="IJVFHO+Arial Bold"/>
              </a:rPr>
              <a:t>-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ву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компаний,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13</a:t>
            </a:r>
            <a:r>
              <a:rPr dirty="0" sz="1400" spc="2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3">
                <a:solidFill>
                  <a:srgbClr val="153149"/>
                </a:solidFill>
                <a:latin typeface="LKOAAB+Arial-BoldMT"/>
                <a:cs typeface="LKOAAB+Arial-BoldMT"/>
              </a:rPr>
              <a:t>место</a:t>
            </a:r>
            <a:r>
              <a:rPr dirty="0" sz="1400" spc="5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по</a:t>
            </a:r>
            <a:r>
              <a:rPr dirty="0" sz="1400" spc="3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объему</a:t>
            </a:r>
            <a:r>
              <a:rPr dirty="0" sz="1400" spc="1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несырьевого</a:t>
            </a:r>
            <a:r>
              <a:rPr dirty="0" sz="1400" spc="1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неэнергетического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экспорта,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16</a:t>
            </a:r>
            <a:r>
              <a:rPr dirty="0" sz="1400" spc="2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3">
                <a:solidFill>
                  <a:srgbClr val="153149"/>
                </a:solidFill>
                <a:latin typeface="LKOAAB+Arial-BoldMT"/>
                <a:cs typeface="LKOAAB+Arial-BoldMT"/>
              </a:rPr>
              <a:t>место</a:t>
            </a:r>
            <a:r>
              <a:rPr dirty="0" sz="1400" spc="5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по</a:t>
            </a:r>
            <a:r>
              <a:rPr dirty="0" sz="1400" spc="3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выручке,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5360" y="3961256"/>
            <a:ext cx="1297558" cy="519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9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3,4</a:t>
            </a:r>
            <a:r>
              <a:rPr dirty="0" sz="1400" spc="1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млн.</a:t>
            </a:r>
            <a:r>
              <a:rPr dirty="0" sz="1400" spc="2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чел.</a:t>
            </a:r>
          </a:p>
          <a:p>
            <a:pPr marL="0" marR="0">
              <a:lnSpc>
                <a:spcPts val="1568"/>
              </a:lnSpc>
              <a:spcBef>
                <a:spcPts val="60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численность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310370" y="4254691"/>
            <a:ext cx="119340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ТОП</a:t>
            </a:r>
            <a:r>
              <a:rPr dirty="0" sz="1800" b="1">
                <a:solidFill>
                  <a:srgbClr val="ed734e"/>
                </a:solidFill>
                <a:latin typeface="IJVFHO+Arial Bold"/>
                <a:cs typeface="IJVFHO+Arial Bold"/>
              </a:rPr>
              <a:t>-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15</a:t>
            </a:r>
            <a:r>
              <a:rPr dirty="0" sz="1800" spc="4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Н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08262" y="4529011"/>
            <a:ext cx="300879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туристического</a:t>
            </a:r>
            <a:r>
              <a:rPr dirty="0" sz="1800" spc="10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рейтинга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15868" y="4553203"/>
            <a:ext cx="2091844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72</a:t>
            </a:r>
            <a:r>
              <a:rPr dirty="0" sz="1400" spc="2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3">
                <a:solidFill>
                  <a:srgbClr val="153149"/>
                </a:solidFill>
                <a:latin typeface="LKOAAB+Arial-BoldMT"/>
                <a:cs typeface="LKOAAB+Arial-BoldMT"/>
              </a:rPr>
              <a:t>место</a:t>
            </a:r>
            <a:r>
              <a:rPr dirty="0" sz="1400" spc="5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по</a:t>
            </a:r>
            <a:r>
              <a:rPr dirty="0" sz="1400" spc="3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прибыли.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46657" y="4672964"/>
            <a:ext cx="922662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10</a:t>
            </a:r>
            <a:r>
              <a:rPr dirty="0" sz="1400" spc="2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место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01344" y="4912232"/>
            <a:ext cx="178437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по</a:t>
            </a:r>
            <a:r>
              <a:rPr dirty="0" sz="1400" spc="3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кол</a:t>
            </a:r>
            <a:r>
              <a:rPr dirty="0" sz="1400" b="1">
                <a:solidFill>
                  <a:srgbClr val="153149"/>
                </a:solidFill>
                <a:latin typeface="IJVFHO+Arial Bold"/>
                <a:cs typeface="IJVFHO+Arial Bold"/>
              </a:rPr>
              <a:t>-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ву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жителей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15868" y="4979923"/>
            <a:ext cx="5570228" cy="664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7">
                <a:solidFill>
                  <a:srgbClr val="153149"/>
                </a:solidFill>
                <a:latin typeface="LKOAAB+Arial-BoldMT"/>
                <a:cs typeface="LKOAAB+Arial-BoldMT"/>
              </a:rPr>
              <a:t>Трудовой</a:t>
            </a:r>
            <a:r>
              <a:rPr dirty="0" sz="1400" spc="9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и</a:t>
            </a:r>
            <a:r>
              <a:rPr dirty="0" sz="1400" spc="4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научный</a:t>
            </a:r>
            <a:r>
              <a:rPr dirty="0" sz="1400" spc="6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потенциалы,</a:t>
            </a:r>
            <a:r>
              <a:rPr dirty="0" sz="1400" spc="4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высокая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концентрация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образовательных</a:t>
            </a:r>
            <a:r>
              <a:rPr dirty="0" sz="1400" spc="2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(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более</a:t>
            </a:r>
            <a:r>
              <a:rPr dirty="0" sz="1400" spc="22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3</a:t>
            </a:r>
            <a:r>
              <a:rPr dirty="0" sz="1400" spc="35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тыс.</a:t>
            </a:r>
            <a:r>
              <a:rPr dirty="0" sz="1400" spc="38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в</a:t>
            </a:r>
            <a:r>
              <a:rPr dirty="0" sz="1400" spc="36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т.ч.</a:t>
            </a:r>
            <a:r>
              <a:rPr dirty="0" sz="1400" spc="43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28</a:t>
            </a:r>
            <a:r>
              <a:rPr dirty="0" sz="1400" spc="37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высших</a:t>
            </a:r>
            <a:r>
              <a:rPr dirty="0" sz="1400" spc="19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заведений</a:t>
            </a:r>
            <a:r>
              <a:rPr dirty="0" sz="1400" b="1">
                <a:solidFill>
                  <a:srgbClr val="153149"/>
                </a:solidFill>
                <a:latin typeface="IJVFHO+Arial Bold"/>
                <a:cs typeface="IJVFHO+Arial Bold"/>
              </a:rPr>
              <a:t>),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научных</a:t>
            </a:r>
            <a:r>
              <a:rPr dirty="0" sz="1400" spc="6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учреждений.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5526" y="5217032"/>
            <a:ext cx="2928075" cy="6640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968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11,</a:t>
            </a:r>
            <a:r>
              <a:rPr dirty="0" sz="1400" spc="23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6%</a:t>
            </a:r>
            <a:r>
              <a:rPr dirty="0" sz="1400" spc="32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доля</a:t>
            </a:r>
            <a:r>
              <a:rPr dirty="0" sz="1400" spc="30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инновационных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товаров,</a:t>
            </a:r>
            <a:r>
              <a:rPr dirty="0" sz="1400" spc="41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работ,</a:t>
            </a:r>
            <a:r>
              <a:rPr dirty="0" sz="1400" spc="43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6">
                <a:solidFill>
                  <a:srgbClr val="000000"/>
                </a:solidFill>
                <a:latin typeface="LKOAAB+Arial-BoldMT"/>
                <a:cs typeface="LKOAAB+Arial-BoldMT"/>
              </a:rPr>
              <a:t>услуг,</a:t>
            </a:r>
            <a:r>
              <a:rPr dirty="0" sz="1400" spc="116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в</a:t>
            </a:r>
            <a:r>
              <a:rPr dirty="0" sz="1400" spc="37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общем</a:t>
            </a:r>
          </a:p>
          <a:p>
            <a:pPr marL="661416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объёме</a:t>
            </a:r>
            <a:r>
              <a:rPr dirty="0" sz="1400" spc="22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товаров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15868" y="5664529"/>
            <a:ext cx="4266952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Водные</a:t>
            </a:r>
            <a:r>
              <a:rPr dirty="0" sz="1400" spc="3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ресурсы</a:t>
            </a:r>
            <a:r>
              <a:rPr dirty="0" sz="1400" spc="6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более</a:t>
            </a:r>
            <a:r>
              <a:rPr dirty="0" sz="1400" spc="2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 b="1">
                <a:solidFill>
                  <a:srgbClr val="153149"/>
                </a:solidFill>
                <a:latin typeface="IJVFHO+Arial Bold"/>
                <a:cs typeface="IJVFHO+Arial Bold"/>
              </a:rPr>
              <a:t>3</a:t>
            </a:r>
            <a:r>
              <a:rPr dirty="0" sz="1400" b="1">
                <a:solidFill>
                  <a:srgbClr val="153149"/>
                </a:solidFill>
                <a:latin typeface="IJVFHO+Arial Bold"/>
                <a:cs typeface="IJVFHO+Arial Bold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тыс.озер</a:t>
            </a:r>
            <a:r>
              <a:rPr dirty="0" sz="1400" spc="29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(2</a:t>
            </a:r>
            <a:r>
              <a:rPr dirty="0" sz="1400" spc="33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225</a:t>
            </a:r>
            <a:r>
              <a:rPr dirty="0" sz="1400" spc="2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км.2)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8802" y="5857163"/>
            <a:ext cx="2320539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в</a:t>
            </a:r>
            <a:r>
              <a:rPr dirty="0" sz="1400" spc="37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2</a:t>
            </a:r>
            <a:r>
              <a:rPr dirty="0" sz="1400" spc="3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раза</a:t>
            </a:r>
            <a:r>
              <a:rPr dirty="0" sz="1400" spc="31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выше,</a:t>
            </a:r>
            <a:r>
              <a:rPr dirty="0" sz="1400" spc="25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чем</a:t>
            </a:r>
            <a:r>
              <a:rPr dirty="0" sz="1400" spc="25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в</a:t>
            </a:r>
            <a:r>
              <a:rPr dirty="0" sz="1400" spc="37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LKOAAB+Arial-BoldMT"/>
                <a:cs typeface="LKOAAB+Arial-BoldMT"/>
              </a:rPr>
              <a:t>РФ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15868" y="5984569"/>
            <a:ext cx="2256204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Лесной</a:t>
            </a:r>
            <a:r>
              <a:rPr dirty="0" sz="1400" spc="2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фонд</a:t>
            </a:r>
            <a:r>
              <a:rPr dirty="0" sz="1400" spc="5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 b="1">
                <a:solidFill>
                  <a:srgbClr val="153149"/>
                </a:solidFill>
                <a:latin typeface="IJVFHO+Arial Bold"/>
                <a:cs typeface="IJVFHO+Arial Bold"/>
              </a:rPr>
              <a:t>2,5</a:t>
            </a:r>
            <a:r>
              <a:rPr dirty="0" sz="1400" spc="-19" b="1">
                <a:solidFill>
                  <a:srgbClr val="153149"/>
                </a:solidFill>
                <a:latin typeface="IJVFHO+Arial Bold"/>
                <a:cs typeface="IJVFHO+Arial Bold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млн.га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184636" y="6446511"/>
            <a:ext cx="229796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23492" y="1014335"/>
            <a:ext cx="4588276" cy="958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СТРОИТЕЛЬСТВО</a:t>
            </a:r>
            <a:r>
              <a:rPr dirty="0" sz="2000" spc="-29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СПОРТИВНОГО</a:t>
            </a:r>
            <a:r>
              <a:rPr dirty="0" sz="2000" spc="-12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ЛАГЕРЯ</a:t>
            </a:r>
          </a:p>
          <a:p>
            <a:pPr marL="364185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И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 spc="-11">
                <a:solidFill>
                  <a:srgbClr val="ed734e"/>
                </a:solidFill>
                <a:latin typeface="JPERNE+Calibri-Bold"/>
                <a:cs typeface="JPERNE+Calibri-Bold"/>
              </a:rPr>
              <a:t>РЕАБИЛИТАЦИОННОГО</a:t>
            </a:r>
            <a:r>
              <a:rPr dirty="0" sz="2000" spc="-18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 spc="-20">
                <a:solidFill>
                  <a:srgbClr val="ed734e"/>
                </a:solidFill>
                <a:latin typeface="JPERNE+Calibri-Bold"/>
                <a:cs typeface="JPERNE+Calibri-Bold"/>
              </a:rPr>
              <a:t>ЦЕНТРА</a:t>
            </a:r>
          </a:p>
          <a:p>
            <a:pPr marL="667461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НА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БЕРЕГУ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ОЗ.ИЛЬМЕНСКОЕ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054" y="2370433"/>
            <a:ext cx="3118552" cy="5257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</a:p>
          <a:p>
            <a:pPr marL="0" marR="0">
              <a:lnSpc>
                <a:spcPts val="1568"/>
              </a:lnSpc>
              <a:spcBef>
                <a:spcPts val="32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Туризм,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отдых,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спорт,</a:t>
            </a:r>
            <a:r>
              <a:rPr dirty="0" sz="1400" spc="-2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медицина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10423" y="2471800"/>
            <a:ext cx="1781463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Реабилитационный</a:t>
            </a:r>
          </a:p>
          <a:p>
            <a:pPr marL="568706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центр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054" y="2888593"/>
            <a:ext cx="2172681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054" y="3177031"/>
            <a:ext cx="6076788" cy="1091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400" spc="-3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объем</a:t>
            </a:r>
            <a:r>
              <a:rPr dirty="0" sz="1400" spc="-2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400" spc="39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-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1,6</a:t>
            </a:r>
            <a:r>
              <a:rPr dirty="0" sz="1400" spc="-19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млрд.</a:t>
            </a:r>
            <a:r>
              <a:rPr dirty="0" sz="1400" spc="-1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руб.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Собственность</a:t>
            </a:r>
            <a:r>
              <a:rPr dirty="0" sz="1400" spc="-4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детской</a:t>
            </a:r>
            <a:r>
              <a:rPr dirty="0" sz="1400" spc="-3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спортшколы,</a:t>
            </a:r>
            <a:r>
              <a:rPr dirty="0" sz="1400" spc="-2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необходимо</a:t>
            </a:r>
            <a:r>
              <a:rPr dirty="0" sz="1400" spc="-1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заключение</a:t>
            </a:r>
          </a:p>
          <a:p>
            <a:pPr marL="286512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соглашения</a:t>
            </a:r>
            <a:r>
              <a:rPr dirty="0" sz="1400" spc="-3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партнерстве</a:t>
            </a:r>
            <a:r>
              <a:rPr dirty="0" sz="1400" spc="-3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выделение</a:t>
            </a:r>
            <a:r>
              <a:rPr dirty="0" sz="1400" spc="-2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номеров</a:t>
            </a:r>
            <a:r>
              <a:rPr dirty="0" sz="14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под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нужды</a:t>
            </a:r>
            <a:r>
              <a:rPr dirty="0" sz="1400" spc="2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школы</a:t>
            </a:r>
          </a:p>
          <a:p>
            <a:pPr marL="0" marR="0">
              <a:lnSpc>
                <a:spcPts val="1571"/>
              </a:lnSpc>
              <a:spcBef>
                <a:spcPts val="109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Рядом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планируется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создание</a:t>
            </a:r>
            <a:r>
              <a:rPr dirty="0" sz="1400" spc="-3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всесезонного</a:t>
            </a:r>
            <a:r>
              <a:rPr dirty="0" sz="1400" spc="-4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термального</a:t>
            </a:r>
            <a:r>
              <a:rPr dirty="0" sz="1400" spc="-3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курорта</a:t>
            </a:r>
          </a:p>
          <a:p>
            <a:pPr marL="286512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«Ильмены»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32243" y="3939136"/>
            <a:ext cx="1180034" cy="4511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Спортивный</a:t>
            </a:r>
          </a:p>
          <a:p>
            <a:pPr marL="233171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лагерь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16314" y="4138675"/>
            <a:ext cx="1398044" cy="450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176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Частный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детский</a:t>
            </a:r>
            <a:r>
              <a:rPr dirty="0" sz="1400" spc="-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лагерь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054" y="4244212"/>
            <a:ext cx="3045878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Рядом</a:t>
            </a:r>
            <a:r>
              <a:rPr dirty="0" sz="1400" spc="-1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частный</a:t>
            </a:r>
            <a:r>
              <a:rPr dirty="0" sz="1400" spc="-2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детский</a:t>
            </a:r>
            <a:r>
              <a:rPr dirty="0" sz="14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лагерь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реализации:</a:t>
            </a:r>
            <a:r>
              <a:rPr dirty="0" sz="1400" spc="-2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2025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-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2030</a:t>
            </a:r>
            <a:r>
              <a:rPr dirty="0" sz="1400" spc="-4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9054" y="4931134"/>
            <a:ext cx="5578489" cy="1044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  <a:p>
            <a:pPr marL="0" marR="0">
              <a:lnSpc>
                <a:spcPts val="1568"/>
              </a:lnSpc>
              <a:spcBef>
                <a:spcPts val="32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ГЧП,</a:t>
            </a:r>
            <a:r>
              <a:rPr dirty="0" sz="1400" spc="1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концессионное</a:t>
            </a:r>
            <a:r>
              <a:rPr dirty="0" sz="1400" spc="-4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соглашение</a:t>
            </a:r>
          </a:p>
          <a:p>
            <a:pPr marL="0" marR="0">
              <a:lnSpc>
                <a:spcPts val="2238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568"/>
              </a:lnSpc>
              <a:spcBef>
                <a:spcPts val="32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Создание</a:t>
            </a:r>
            <a:r>
              <a:rPr dirty="0" sz="1400" spc="-3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туристического</a:t>
            </a:r>
            <a:r>
              <a:rPr dirty="0" sz="1400" spc="-29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центра</a:t>
            </a:r>
            <a:r>
              <a:rPr dirty="0" sz="1400" spc="-4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для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спорта,</a:t>
            </a:r>
            <a:r>
              <a:rPr dirty="0" sz="1400" spc="-2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отдыха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досуга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5566" y="5951346"/>
            <a:ext cx="1361551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«Ильменское»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19249" y="1367563"/>
            <a:ext cx="8105824" cy="11183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4729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10">
                <a:solidFill>
                  <a:srgbClr val="ed734e"/>
                </a:solidFill>
                <a:latin typeface="JPERNE+Calibri-Bold"/>
                <a:cs typeface="JPERNE+Calibri-Bold"/>
              </a:rPr>
              <a:t>ПРОЕКТЫ</a:t>
            </a:r>
            <a:r>
              <a:rPr dirty="0" sz="4000" spc="17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4000">
                <a:solidFill>
                  <a:srgbClr val="ed734e"/>
                </a:solidFill>
                <a:latin typeface="JPERNE+Calibri-Bold"/>
                <a:cs typeface="JPERNE+Calibri-Bold"/>
              </a:rPr>
              <a:t>ДЛЯ</a:t>
            </a:r>
            <a:r>
              <a:rPr dirty="0" sz="4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4000" spc="-13">
                <a:solidFill>
                  <a:srgbClr val="ed734e"/>
                </a:solidFill>
                <a:latin typeface="JPERNE+Calibri-Bold"/>
                <a:cs typeface="JPERNE+Calibri-Bold"/>
              </a:rPr>
              <a:t>ИНВЕСТИРОВАНИЯ</a:t>
            </a:r>
          </a:p>
          <a:p>
            <a:pPr marL="0" marR="0">
              <a:lnSpc>
                <a:spcPts val="3579"/>
              </a:lnSpc>
              <a:spcBef>
                <a:spcPts val="48"/>
              </a:spcBef>
              <a:spcAft>
                <a:spcPts val="0"/>
              </a:spcAft>
            </a:pP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Объекты</a:t>
            </a:r>
            <a:r>
              <a:rPr dirty="0" sz="3200" spc="6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социальной</a:t>
            </a:r>
            <a:r>
              <a:rPr dirty="0" sz="3200" spc="4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инфраструктуры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25114" y="793095"/>
            <a:ext cx="5694378" cy="77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ЛУЧШИЕ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2">
                <a:solidFill>
                  <a:srgbClr val="ed734e"/>
                </a:solidFill>
                <a:latin typeface="JPERNE+Calibri-Bold"/>
                <a:cs typeface="JPERNE+Calibri-Bold"/>
              </a:rPr>
              <a:t>ПРАКТИКИ</a:t>
            </a:r>
            <a:r>
              <a:rPr dirty="0" sz="2400" spc="15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И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31">
                <a:solidFill>
                  <a:srgbClr val="ed734e"/>
                </a:solidFill>
                <a:latin typeface="JPERNE+Calibri-Bold"/>
                <a:cs typeface="JPERNE+Calibri-Bold"/>
              </a:rPr>
              <a:t>ГОТОВЫЕ</a:t>
            </a:r>
            <a:r>
              <a:rPr dirty="0" sz="2400" spc="43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ПРОЕКТЫ</a:t>
            </a:r>
          </a:p>
          <a:p>
            <a:pPr marL="1069847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7">
                <a:solidFill>
                  <a:srgbClr val="153149"/>
                </a:solidFill>
                <a:latin typeface="JPERNE+Calibri-Bold"/>
                <a:cs typeface="JPERNE+Calibri-Bold"/>
              </a:rPr>
              <a:t>ОБРАЗОВАНИЕ,</a:t>
            </a:r>
            <a:r>
              <a:rPr dirty="0" sz="2400" spc="44">
                <a:solidFill>
                  <a:srgbClr val="153149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71">
                <a:solidFill>
                  <a:srgbClr val="153149"/>
                </a:solidFill>
                <a:latin typeface="JPERNE+Calibri-Bold"/>
                <a:cs typeface="JPERNE+Calibri-Bold"/>
              </a:rPr>
              <a:t>КУЛЬТ</a:t>
            </a:r>
            <a:r>
              <a:rPr dirty="0" sz="2400" spc="-521">
                <a:solidFill>
                  <a:srgbClr val="153149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48">
                <a:solidFill>
                  <a:srgbClr val="153149"/>
                </a:solidFill>
                <a:latin typeface="JPERNE+Calibri-Bold"/>
                <a:cs typeface="JPERNE+Calibri-Bold"/>
              </a:rPr>
              <a:t>УРА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7851" y="3670172"/>
            <a:ext cx="1742224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РЕМОНТ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8">
                <a:solidFill>
                  <a:srgbClr val="ffffff"/>
                </a:solidFill>
                <a:latin typeface="LKOAAB+Arial-BoldMT"/>
                <a:cs typeface="LKOAAB+Arial-BoldMT"/>
              </a:rPr>
              <a:t>ФАСАДА</a:t>
            </a:r>
          </a:p>
          <a:p>
            <a:pPr marL="39674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 spc="-11">
                <a:solidFill>
                  <a:srgbClr val="ffffff"/>
                </a:solidFill>
                <a:latin typeface="LKOAAB+Arial-BoldMT"/>
                <a:cs typeface="LKOAAB+Arial-BoldMT"/>
              </a:rPr>
              <a:t>ГОРОДСКОГО</a:t>
            </a:r>
            <a:r>
              <a:rPr dirty="0" sz="1400" spc="57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ДК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71609" y="3662044"/>
            <a:ext cx="116321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>
                <a:solidFill>
                  <a:srgbClr val="ffffff"/>
                </a:solidFill>
                <a:latin typeface="LKOAAB+Arial-BoldMT"/>
                <a:cs typeface="LKOAAB+Arial-BoldMT"/>
              </a:rPr>
              <a:t>СОЗДАНИЕ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4865" y="3875404"/>
            <a:ext cx="875470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3" b="1">
                <a:solidFill>
                  <a:srgbClr val="ffffff"/>
                </a:solidFill>
                <a:latin typeface="IJVFHO+Arial Bold"/>
                <a:cs typeface="IJVFHO+Arial Bold"/>
              </a:rPr>
              <a:t>IT-CUBE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1441" y="4235576"/>
            <a:ext cx="2855547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Бюджетное</a:t>
            </a:r>
            <a:r>
              <a:rPr dirty="0" sz="1400" spc="-4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2023</a:t>
            </a:r>
            <a:r>
              <a:rPr dirty="0" sz="1400" spc="-1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57158" y="4235576"/>
            <a:ext cx="2819528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Бюджетное</a:t>
            </a:r>
            <a:r>
              <a:rPr dirty="0" sz="1400" spc="-4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внебюджетное</a:t>
            </a:r>
          </a:p>
          <a:p>
            <a:pPr marL="286511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31766" y="4866258"/>
            <a:ext cx="2897803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3024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>
                <a:solidFill>
                  <a:srgbClr val="ffffff"/>
                </a:solidFill>
                <a:latin typeface="LKOAAB+Arial-BoldMT"/>
                <a:cs typeface="LKOAAB+Arial-BoldMT"/>
              </a:rPr>
              <a:t>СТРОИТЕЛЬСТВО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 spc="-23">
                <a:solidFill>
                  <a:srgbClr val="ffffff"/>
                </a:solidFill>
                <a:latin typeface="LKOAAB+Arial-BoldMT"/>
                <a:cs typeface="LKOAAB+Arial-BoldMT"/>
              </a:rPr>
              <a:t>ОБРАЗОВАТЕЛЬНОГО</a:t>
            </a:r>
            <a:r>
              <a:rPr dirty="0" sz="1400" spc="118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KOAAB+Arial-BoldMT"/>
                <a:cs typeface="LKOAAB+Arial-BoldMT"/>
              </a:rPr>
              <a:t>ЦЕНТРА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74490" y="5372861"/>
            <a:ext cx="4286290" cy="450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Внебюджетное</a:t>
            </a:r>
            <a:r>
              <a:rPr dirty="0" sz="1400" spc="-4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бюджетное</a:t>
            </a:r>
            <a:r>
              <a:rPr dirty="0" sz="1400" spc="-4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2022</a:t>
            </a:r>
            <a:r>
              <a:rPr dirty="0" sz="14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3405" y="999025"/>
            <a:ext cx="6599757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81379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25">
                <a:solidFill>
                  <a:srgbClr val="ed734e"/>
                </a:solidFill>
                <a:latin typeface="LKOAAB+Arial-BoldMT"/>
                <a:cs typeface="LKOAAB+Arial-BoldMT"/>
              </a:rPr>
              <a:t>СТРОИТЕЛЬСТВО</a:t>
            </a:r>
            <a:r>
              <a:rPr dirty="0" sz="2400" spc="11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ЗДАНИЙ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spc="-27">
                <a:solidFill>
                  <a:srgbClr val="ed734e"/>
                </a:solidFill>
                <a:latin typeface="LKOAAB+Arial-BoldMT"/>
                <a:cs typeface="LKOAAB+Arial-BoldMT"/>
              </a:rPr>
              <a:t>ОБЩЕОБРАЗОВАТЕЛЬНЫХ</a:t>
            </a:r>
            <a:r>
              <a:rPr dirty="0" sz="2400" spc="11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УЧРЕЖДЕНИЙ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8983" y="1885166"/>
            <a:ext cx="6144032" cy="2640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</a:p>
          <a:p>
            <a:pPr marL="0" marR="0">
              <a:lnSpc>
                <a:spcPts val="178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Образование</a:t>
            </a:r>
          </a:p>
          <a:p>
            <a:pPr marL="0" marR="0">
              <a:lnSpc>
                <a:spcPts val="2241"/>
              </a:lnSpc>
              <a:spcBef>
                <a:spcPts val="199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  <a:p>
            <a:pPr marL="0" marR="0">
              <a:lnSpc>
                <a:spcPts val="1783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Строительство</a:t>
            </a:r>
            <a:r>
              <a:rPr dirty="0" sz="1600" spc="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здания</a:t>
            </a:r>
            <a:r>
              <a:rPr dirty="0" sz="1600" spc="3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образовательного</a:t>
            </a:r>
            <a:r>
              <a:rPr dirty="0" sz="1600" spc="3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центра</a:t>
            </a:r>
          </a:p>
          <a:p>
            <a:pPr marL="286512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на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пл.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Революции</a:t>
            </a:r>
            <a:r>
              <a:rPr dirty="0" sz="1600" spc="2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 spc="463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250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обучающихся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600" spc="6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5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600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</a:t>
            </a:r>
            <a:r>
              <a:rPr dirty="0" sz="1600" spc="4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 spc="-11">
                <a:solidFill>
                  <a:srgbClr val="203864"/>
                </a:solidFill>
                <a:latin typeface="TLMKFW+ArialMT"/>
                <a:cs typeface="TLMKFW+ArialMT"/>
              </a:rPr>
              <a:t>руб</a:t>
            </a:r>
          </a:p>
          <a:p>
            <a:pPr marL="0" marR="0">
              <a:lnSpc>
                <a:spcPts val="1783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Необходима</a:t>
            </a:r>
            <a:r>
              <a:rPr dirty="0" sz="1600" spc="3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разработка</a:t>
            </a:r>
            <a:r>
              <a:rPr dirty="0" sz="1600" spc="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ПСД,,</a:t>
            </a:r>
            <a:r>
              <a:rPr dirty="0" sz="1600" spc="2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прохождение</a:t>
            </a:r>
            <a:r>
              <a:rPr dirty="0" sz="1600" spc="4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гос.экспертизы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реализации:</a:t>
            </a:r>
            <a:r>
              <a:rPr dirty="0" sz="1600" spc="4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2025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2030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  <a:p>
            <a:pPr marL="0" marR="0">
              <a:lnSpc>
                <a:spcPts val="2241"/>
              </a:lnSpc>
              <a:spcBef>
                <a:spcPts val="199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  <a:p>
            <a:pPr marL="0" marR="0">
              <a:lnSpc>
                <a:spcPts val="1783"/>
              </a:lnSpc>
              <a:spcBef>
                <a:spcPts val="147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ГЧП/выкуп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983" y="4507081"/>
            <a:ext cx="3695108" cy="56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78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Средние</a:t>
            </a:r>
            <a:r>
              <a:rPr dirty="0" sz="1600" spc="1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образовательные</a:t>
            </a:r>
            <a:r>
              <a:rPr dirty="0" sz="1600" spc="3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школы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82406" y="5404865"/>
            <a:ext cx="1670368" cy="450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Образовательный</a:t>
            </a:r>
          </a:p>
          <a:p>
            <a:pPr marL="509016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центр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9570" y="972546"/>
            <a:ext cx="4072388" cy="77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9935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СТРОИТЕЛЬСТВО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ЗДАНИЙ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8">
                <a:solidFill>
                  <a:srgbClr val="ed734e"/>
                </a:solidFill>
                <a:latin typeface="JPERNE+Calibri-Bold"/>
                <a:cs typeface="JPERNE+Calibri-Bold"/>
              </a:rPr>
              <a:t>ДОШКОЛЬНЫХ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УЧРЕЖДЕНИЙ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5572" y="2125682"/>
            <a:ext cx="2910683" cy="322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5572" y="2429279"/>
            <a:ext cx="2172681" cy="568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Образование</a:t>
            </a:r>
          </a:p>
          <a:p>
            <a:pPr marL="0" marR="0">
              <a:lnSpc>
                <a:spcPts val="223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9574" y="2455290"/>
            <a:ext cx="1186290" cy="450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Дошкольное</a:t>
            </a:r>
          </a:p>
          <a:p>
            <a:pPr marL="18288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учреждение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5572" y="2977919"/>
            <a:ext cx="5871121" cy="508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Строительство</a:t>
            </a:r>
            <a:r>
              <a:rPr dirty="0" sz="1600" spc="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нового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здания</a:t>
            </a:r>
            <a:r>
              <a:rPr dirty="0" sz="1600" spc="3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детского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сада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п.</a:t>
            </a:r>
            <a:r>
              <a:rPr dirty="0" sz="1600" spc="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Сыростан</a:t>
            </a:r>
          </a:p>
          <a:p>
            <a:pPr marL="286511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600" spc="6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5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55</a:t>
            </a:r>
            <a:r>
              <a:rPr dirty="0" sz="1600" spc="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</a:t>
            </a:r>
            <a:r>
              <a:rPr dirty="0" sz="1600" spc="2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руб.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5572" y="3709163"/>
            <a:ext cx="4407804" cy="264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Строительство</a:t>
            </a:r>
            <a:r>
              <a:rPr dirty="0" sz="1600" spc="3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детского</a:t>
            </a:r>
            <a:r>
              <a:rPr dirty="0" sz="1600" spc="1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сада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п.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Тургояк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2084" y="3953533"/>
            <a:ext cx="4645713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600" spc="6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5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55</a:t>
            </a:r>
            <a:r>
              <a:rPr dirty="0" sz="1600" spc="3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млн.руб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5572" y="4441213"/>
            <a:ext cx="5383006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Определены</a:t>
            </a:r>
            <a:r>
              <a:rPr dirty="0" sz="1600" spc="2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земельные</a:t>
            </a:r>
            <a:r>
              <a:rPr dirty="0" sz="1600" spc="4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участки</a:t>
            </a:r>
            <a:r>
              <a:rPr dirty="0" sz="1600" spc="4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для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строительства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2084" y="4685053"/>
            <a:ext cx="3138786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реализации:</a:t>
            </a:r>
            <a:r>
              <a:rPr dirty="0" sz="1600" spc="4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2025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2035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5572" y="4930753"/>
            <a:ext cx="3187789" cy="567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  <a:p>
            <a:pPr marL="0" marR="0">
              <a:lnSpc>
                <a:spcPts val="1785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ГЧП/выкуп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377174" y="5021706"/>
            <a:ext cx="1186290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Дошкольное</a:t>
            </a:r>
          </a:p>
          <a:p>
            <a:pPr marL="18288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учреждение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5572" y="5479723"/>
            <a:ext cx="4424141" cy="56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78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Муниципальные</a:t>
            </a:r>
            <a:r>
              <a:rPr dirty="0" sz="1600" spc="6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дошкольные</a:t>
            </a:r>
            <a:r>
              <a:rPr dirty="0" sz="1600" spc="3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учреждения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4774" y="769860"/>
            <a:ext cx="5530961" cy="110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1208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СОЗДАНИЕ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ОБЩЕСТВЕННОГО</a:t>
            </a:r>
            <a:r>
              <a:rPr dirty="0" sz="2000" spc="-1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 spc="-17">
                <a:solidFill>
                  <a:srgbClr val="ed734e"/>
                </a:solidFill>
                <a:latin typeface="JPERNE+Calibri-Bold"/>
                <a:cs typeface="JPERNE+Calibri-Bold"/>
              </a:rPr>
              <a:t>КРЕАТИВНОГО</a:t>
            </a:r>
          </a:p>
          <a:p>
            <a:pPr marL="2089759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">
                <a:solidFill>
                  <a:srgbClr val="ed734e"/>
                </a:solidFill>
                <a:latin typeface="JPERNE+Calibri-Bold"/>
                <a:cs typeface="JPERNE+Calibri-Bold"/>
              </a:rPr>
              <a:t>ПРОСТРАНСТВА</a:t>
            </a:r>
          </a:p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1800" spc="7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</a:p>
          <a:p>
            <a:pPr marL="0" marR="0">
              <a:lnSpc>
                <a:spcPts val="1783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4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Культура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4774" y="1855661"/>
            <a:ext cx="196702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4774" y="2129051"/>
            <a:ext cx="5707213" cy="1483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4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Капитальный</a:t>
            </a:r>
            <a:r>
              <a:rPr dirty="0" sz="1600" spc="7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ремонт</a:t>
            </a:r>
            <a:r>
              <a:rPr dirty="0" sz="1600" spc="2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здания</a:t>
            </a:r>
            <a:r>
              <a:rPr dirty="0" sz="1600" spc="3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на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территории</a:t>
            </a:r>
            <a:r>
              <a:rPr dirty="0" sz="1600" spc="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Городского</a:t>
            </a:r>
          </a:p>
          <a:p>
            <a:pPr marL="28681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краеведческого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музея</a:t>
            </a:r>
            <a:r>
              <a:rPr dirty="0" sz="1600" spc="4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(рядом</a:t>
            </a:r>
            <a:r>
              <a:rPr dirty="0" sz="1600" spc="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основным)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4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Обустройство</a:t>
            </a:r>
            <a:r>
              <a:rPr dirty="0" sz="1600" spc="5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внутреннего</a:t>
            </a:r>
            <a:r>
              <a:rPr dirty="0" sz="1600" spc="6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двора</a:t>
            </a:r>
            <a:r>
              <a:rPr dirty="0" sz="1600" spc="3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–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создание</a:t>
            </a:r>
          </a:p>
          <a:p>
            <a:pPr marL="286816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общественного</a:t>
            </a:r>
            <a:r>
              <a:rPr dirty="0" sz="1600" spc="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креативного</a:t>
            </a:r>
          </a:p>
          <a:p>
            <a:pPr marL="286816" marR="0">
              <a:lnSpc>
                <a:spcPts val="1783"/>
              </a:lnSpc>
              <a:spcBef>
                <a:spcPts val="188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600" spc="6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6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–</a:t>
            </a:r>
            <a:r>
              <a:rPr dirty="0" sz="1600" spc="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10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</a:t>
            </a:r>
            <a:r>
              <a:rPr dirty="0" sz="1600" spc="3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руб.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4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реализации:</a:t>
            </a:r>
            <a:r>
              <a:rPr dirty="0" sz="1600" spc="4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2025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2030</a:t>
            </a:r>
            <a:r>
              <a:rPr dirty="0" sz="1600" spc="1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38186" y="2851530"/>
            <a:ext cx="2400061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34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Креативное</a:t>
            </a:r>
            <a:r>
              <a:rPr dirty="0" sz="1400" spc="-2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пространство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на</a:t>
            </a:r>
            <a:r>
              <a:rPr dirty="0" sz="1400" spc="-2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-150">
                <a:solidFill>
                  <a:srgbClr val="203864"/>
                </a:solidFill>
                <a:latin typeface="TLMKFW+ArialMT"/>
                <a:cs typeface="TLMKFW+ArialMT"/>
              </a:rPr>
              <a:t>т.</a:t>
            </a:r>
            <a:r>
              <a:rPr dirty="0" sz="1400" spc="1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Краеведческого</a:t>
            </a:r>
            <a:r>
              <a:rPr dirty="0" sz="1400" spc="-3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музея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4774" y="3836185"/>
            <a:ext cx="6095571" cy="1240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4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Обустройство</a:t>
            </a:r>
            <a:r>
              <a:rPr dirty="0" sz="1600" spc="5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внутреннего</a:t>
            </a:r>
            <a:r>
              <a:rPr dirty="0" sz="1600" spc="6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двора</a:t>
            </a:r>
            <a:r>
              <a:rPr dirty="0" sz="1600" spc="3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–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создание</a:t>
            </a:r>
          </a:p>
          <a:p>
            <a:pPr marL="28681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общественного</a:t>
            </a:r>
            <a:r>
              <a:rPr dirty="0" sz="1600" spc="3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креативного</a:t>
            </a:r>
            <a:r>
              <a:rPr dirty="0" sz="1600" spc="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пространства</a:t>
            </a:r>
            <a:r>
              <a:rPr dirty="0" sz="1600" spc="2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Городского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дома</a:t>
            </a:r>
          </a:p>
          <a:p>
            <a:pPr marL="28681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культуры</a:t>
            </a:r>
            <a:r>
              <a:rPr dirty="0" sz="1600" spc="6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(кафе,</a:t>
            </a:r>
            <a:r>
              <a:rPr dirty="0" sz="1600" spc="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торговый</a:t>
            </a:r>
            <a:r>
              <a:rPr dirty="0" sz="1600" spc="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ряд),</a:t>
            </a:r>
            <a:r>
              <a:rPr dirty="0" sz="1600" spc="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Южная</a:t>
            </a:r>
            <a:r>
              <a:rPr dirty="0" sz="1600" spc="2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часть</a:t>
            </a:r>
            <a:r>
              <a:rPr dirty="0" sz="1600" spc="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города</a:t>
            </a:r>
          </a:p>
          <a:p>
            <a:pPr marL="0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4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600" spc="5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1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6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–</a:t>
            </a:r>
            <a:r>
              <a:rPr dirty="0" sz="1600" spc="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36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</a:t>
            </a:r>
            <a:r>
              <a:rPr dirty="0" sz="1600" spc="3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руб.</a:t>
            </a:r>
          </a:p>
          <a:p>
            <a:pPr marL="0" marR="0">
              <a:lnSpc>
                <a:spcPts val="1783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4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Определены</a:t>
            </a:r>
            <a:r>
              <a:rPr dirty="0" sz="1600" spc="2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земельные</a:t>
            </a:r>
            <a:r>
              <a:rPr dirty="0" sz="1600" spc="4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участки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1591" y="5055766"/>
            <a:ext cx="3140406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реализации:</a:t>
            </a:r>
            <a:r>
              <a:rPr dirty="0" sz="1600" spc="4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2025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2030</a:t>
            </a:r>
            <a:r>
              <a:rPr dirty="0" sz="1600" spc="1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4774" y="5300536"/>
            <a:ext cx="2880626" cy="5378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1800" spc="48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  <a:p>
            <a:pPr marL="0" marR="0">
              <a:lnSpc>
                <a:spcPts val="1783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4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Аренда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50303" y="5293613"/>
            <a:ext cx="2535334" cy="450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Креативное</a:t>
            </a:r>
            <a:r>
              <a:rPr dirty="0" sz="1400" spc="-2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пространство</a:t>
            </a:r>
            <a:r>
              <a:rPr dirty="0" sz="1400" spc="-4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на</a:t>
            </a:r>
          </a:p>
          <a:p>
            <a:pPr marL="27431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 spc="-150">
                <a:solidFill>
                  <a:srgbClr val="203864"/>
                </a:solidFill>
                <a:latin typeface="TLMKFW+ArialMT"/>
                <a:cs typeface="TLMKFW+ArialMT"/>
              </a:rPr>
              <a:t>т.</a:t>
            </a:r>
            <a:r>
              <a:rPr dirty="0" sz="1400" spc="1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-16">
                <a:solidFill>
                  <a:srgbClr val="203864"/>
                </a:solidFill>
                <a:latin typeface="TLMKFW+ArialMT"/>
                <a:cs typeface="TLMKFW+ArialMT"/>
              </a:rPr>
              <a:t>Городского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дома</a:t>
            </a:r>
            <a:r>
              <a:rPr dirty="0" sz="1400" spc="-1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 spc="-22">
                <a:solidFill>
                  <a:srgbClr val="203864"/>
                </a:solidFill>
                <a:latin typeface="TLMKFW+ArialMT"/>
                <a:cs typeface="TLMKFW+ArialMT"/>
              </a:rPr>
              <a:t>культуры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4774" y="5818645"/>
            <a:ext cx="5403127" cy="537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1800" spc="5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785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4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Создание</a:t>
            </a:r>
            <a:r>
              <a:rPr dirty="0" sz="1600" spc="3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общественного</a:t>
            </a:r>
            <a:r>
              <a:rPr dirty="0" sz="1600" spc="2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культурного</a:t>
            </a:r>
            <a:r>
              <a:rPr dirty="0" sz="1600" spc="7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пространства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25114" y="793095"/>
            <a:ext cx="5694378" cy="77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ЛУЧШИЕ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2">
                <a:solidFill>
                  <a:srgbClr val="ed734e"/>
                </a:solidFill>
                <a:latin typeface="JPERNE+Calibri-Bold"/>
                <a:cs typeface="JPERNE+Calibri-Bold"/>
              </a:rPr>
              <a:t>ПРАКТИКИ</a:t>
            </a:r>
            <a:r>
              <a:rPr dirty="0" sz="2400" spc="15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И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31">
                <a:solidFill>
                  <a:srgbClr val="ed734e"/>
                </a:solidFill>
                <a:latin typeface="JPERNE+Calibri-Bold"/>
                <a:cs typeface="JPERNE+Calibri-Bold"/>
              </a:rPr>
              <a:t>ГОТОВЫЕ</a:t>
            </a:r>
            <a:r>
              <a:rPr dirty="0" sz="2400" spc="43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ПРОЕКТЫ</a:t>
            </a:r>
          </a:p>
          <a:p>
            <a:pPr marL="2336545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53149"/>
                </a:solidFill>
                <a:latin typeface="JPERNE+Calibri-Bold"/>
                <a:cs typeface="JPERNE+Calibri-Bold"/>
              </a:rPr>
              <a:t>СПОРТ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7212" y="3614419"/>
            <a:ext cx="3498347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ГОРНОЛЫЖНЫЙ</a:t>
            </a:r>
            <a:r>
              <a:rPr dirty="0" sz="1400" spc="90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КУРОРТНЫЙ</a:t>
            </a:r>
            <a:r>
              <a:rPr dirty="0" sz="1400" spc="46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ЦЕНТР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3350" y="3611095"/>
            <a:ext cx="2304817" cy="451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ЦЕНТР</a:t>
            </a:r>
            <a:r>
              <a:rPr dirty="0" sz="1400" spc="46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СКАЛОЛАЗАНИЯ</a:t>
            </a:r>
          </a:p>
          <a:p>
            <a:pPr marL="434593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«ВЕРТИКАЛЬ»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3096" y="3827779"/>
            <a:ext cx="2305674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>
                <a:solidFill>
                  <a:srgbClr val="ffffff"/>
                </a:solidFill>
                <a:latin typeface="LKOAAB+Arial-BoldMT"/>
                <a:cs typeface="LKOAAB+Arial-BoldMT"/>
              </a:rPr>
              <a:t>«СОЛНЕЧНАЯ</a:t>
            </a:r>
            <a:r>
              <a:rPr dirty="0" sz="1400" spc="106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2">
                <a:solidFill>
                  <a:srgbClr val="ffffff"/>
                </a:solidFill>
                <a:latin typeface="LKOAAB+Arial-BoldMT"/>
                <a:cs typeface="LKOAAB+Arial-BoldMT"/>
              </a:rPr>
              <a:t>ДОЛИНА»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19693" y="4147924"/>
            <a:ext cx="3094654" cy="4511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Бюджетное</a:t>
            </a:r>
            <a:r>
              <a:rPr dirty="0" sz="1400" spc="-4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2023-</a:t>
            </a:r>
            <a:r>
              <a:rPr dirty="0" sz="1400" spc="-29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2025</a:t>
            </a:r>
            <a:r>
              <a:rPr dirty="0" sz="14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4807" y="4173198"/>
            <a:ext cx="3155997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Внебюджетное</a:t>
            </a:r>
            <a:r>
              <a:rPr dirty="0" sz="1400" spc="-4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66386" y="4997068"/>
            <a:ext cx="2513406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СПОРТИВНЫЙ</a:t>
            </a:r>
            <a:r>
              <a:rPr dirty="0" sz="1400" spc="60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КОМПЛЕКС</a:t>
            </a:r>
          </a:p>
          <a:p>
            <a:pPr marL="644652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 spc="-13">
                <a:solidFill>
                  <a:srgbClr val="ffffff"/>
                </a:solidFill>
                <a:latin typeface="LKOAAB+Arial-BoldMT"/>
                <a:cs typeface="LKOAAB+Arial-BoldMT"/>
              </a:rPr>
              <a:t>«ЭКОТАЙМ»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11370" y="5577081"/>
            <a:ext cx="3155997" cy="451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Внебюджетное</a:t>
            </a:r>
            <a:r>
              <a:rPr dirty="0" sz="1400" spc="-4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финансирование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2020</a:t>
            </a:r>
            <a:r>
              <a:rPr dirty="0" sz="14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27455" y="882721"/>
            <a:ext cx="5098137" cy="410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СТРОИТЕЛЬСТВО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8">
                <a:solidFill>
                  <a:srgbClr val="ed734e"/>
                </a:solidFill>
                <a:latin typeface="JPERNE+Calibri-Bold"/>
                <a:cs typeface="JPERNE+Calibri-Bold"/>
              </a:rPr>
              <a:t>ЛЕДОВОГО</a:t>
            </a:r>
            <a:r>
              <a:rPr dirty="0" sz="2400" spc="33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ДВОРЦА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133" y="1945618"/>
            <a:ext cx="2739003" cy="53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объекта</a:t>
            </a:r>
          </a:p>
          <a:p>
            <a:pPr marL="0" marR="0">
              <a:lnSpc>
                <a:spcPts val="1568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Спорт,</a:t>
            </a:r>
            <a:r>
              <a:rPr dirty="0" sz="1400" spc="-1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отдых,</a:t>
            </a:r>
            <a:r>
              <a:rPr dirty="0" sz="1400" spc="-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развлечение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27008" y="2554985"/>
            <a:ext cx="153495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Ледовый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дворец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133" y="2676862"/>
            <a:ext cx="2175100" cy="322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133" y="2976498"/>
            <a:ext cx="5712415" cy="16083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400" spc="-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400" spc="-1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400" spc="-5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–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1,1</a:t>
            </a:r>
            <a:r>
              <a:rPr dirty="0" sz="1400" spc="-19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мрд.руб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.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Строительство</a:t>
            </a:r>
            <a:r>
              <a:rPr dirty="0" sz="1400" spc="-4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в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2026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2027</a:t>
            </a:r>
            <a:r>
              <a:rPr dirty="0" sz="1400" spc="-3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Разработана</a:t>
            </a:r>
            <a:r>
              <a:rPr dirty="0" sz="1400" spc="-5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ПСД,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имеется</a:t>
            </a:r>
            <a:r>
              <a:rPr dirty="0" sz="1400" spc="-2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финансовая</a:t>
            </a:r>
            <a:r>
              <a:rPr dirty="0" sz="1400" spc="-2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модель,</a:t>
            </a:r>
            <a:r>
              <a:rPr dirty="0" sz="1400" spc="-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сформирован</a:t>
            </a:r>
          </a:p>
          <a:p>
            <a:pPr marL="286512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зем.участок.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Требуется</a:t>
            </a:r>
            <a:r>
              <a:rPr dirty="0" sz="1400" spc="-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гос.экспертиза</a:t>
            </a:r>
            <a:r>
              <a:rPr dirty="0" sz="1400" spc="-8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–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2025</a:t>
            </a:r>
            <a:r>
              <a:rPr dirty="0" sz="1400" spc="-1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г.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:</a:t>
            </a:r>
            <a:r>
              <a:rPr dirty="0" sz="1400" spc="-22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203864"/>
                </a:solidFill>
                <a:latin typeface="MTRHIT+Arial"/>
                <a:cs typeface="MTRHIT+Arial"/>
              </a:rPr>
              <a:t>2025-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2027</a:t>
            </a:r>
            <a:r>
              <a:rPr dirty="0" sz="1400" spc="-4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  <a:p>
            <a:pPr marL="0" marR="0">
              <a:lnSpc>
                <a:spcPts val="2241"/>
              </a:lnSpc>
              <a:spcBef>
                <a:spcPts val="154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3133" y="4561712"/>
            <a:ext cx="312871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ГЧП/концессионное</a:t>
            </a:r>
            <a:r>
              <a:rPr dirty="0" sz="1400" spc="-4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соглашение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3133" y="4994126"/>
            <a:ext cx="5729637" cy="963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568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Современное</a:t>
            </a:r>
            <a:r>
              <a:rPr dirty="0" sz="1400" spc="-2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спортивное</a:t>
            </a:r>
            <a:r>
              <a:rPr dirty="0" sz="1400" spc="-2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пространство</a:t>
            </a:r>
            <a:r>
              <a:rPr dirty="0" sz="1400" spc="-4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2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ледовыми</a:t>
            </a:r>
            <a:r>
              <a:rPr dirty="0" sz="1400" spc="-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аренами</a:t>
            </a:r>
          </a:p>
          <a:p>
            <a:pPr marL="286512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для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занятий</a:t>
            </a:r>
            <a:r>
              <a:rPr dirty="0" sz="1400" spc="-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спортивных</a:t>
            </a:r>
            <a:r>
              <a:rPr dirty="0" sz="1400" spc="-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школ,</a:t>
            </a:r>
            <a:r>
              <a:rPr dirty="0" sz="1400" spc="-2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проведение</a:t>
            </a:r>
            <a:r>
              <a:rPr dirty="0" sz="1400" spc="-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досуга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горожанами,</a:t>
            </a:r>
          </a:p>
          <a:p>
            <a:pPr marL="286512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проведение</a:t>
            </a:r>
            <a:r>
              <a:rPr dirty="0" sz="1400" spc="-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спортивных</a:t>
            </a:r>
            <a:r>
              <a:rPr dirty="0" sz="1400" spc="-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и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развлекательных</a:t>
            </a:r>
            <a:r>
              <a:rPr dirty="0" sz="1400" spc="-3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мероприятий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9004" y="903718"/>
            <a:ext cx="5066842" cy="653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СТРОИТЕЛЬСТВО</a:t>
            </a:r>
            <a:r>
              <a:rPr dirty="0" sz="2000" spc="-29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ФОК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НА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 spc="-17">
                <a:solidFill>
                  <a:srgbClr val="ed734e"/>
                </a:solidFill>
                <a:latin typeface="JPERNE+Calibri-Bold"/>
                <a:cs typeface="JPERNE+Calibri-Bold"/>
              </a:rPr>
              <a:t>СТАДИОНЕ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«ЗАРЯ»</a:t>
            </a:r>
          </a:p>
          <a:p>
            <a:pPr marL="1723974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И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000">
                <a:solidFill>
                  <a:srgbClr val="ed734e"/>
                </a:solidFill>
                <a:latin typeface="JPERNE+Calibri-Bold"/>
                <a:cs typeface="JPERNE+Calibri-Bold"/>
              </a:rPr>
              <a:t>«ЮЖНЫЙ»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1764475"/>
            <a:ext cx="3027319" cy="811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1800" spc="6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</a:p>
          <a:p>
            <a:pPr marL="0" marR="0">
              <a:lnSpc>
                <a:spcPts val="1783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Спорт,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отдых,</a:t>
            </a:r>
            <a:r>
              <a:rPr dirty="0" sz="1600" spc="2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развлечение</a:t>
            </a:r>
          </a:p>
          <a:p>
            <a:pPr marL="0" marR="0">
              <a:lnSpc>
                <a:spcPts val="2010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862" y="2556025"/>
            <a:ext cx="5979500" cy="752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600" spc="6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5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192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</a:t>
            </a:r>
            <a:r>
              <a:rPr dirty="0" sz="1600" spc="2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руб.</a:t>
            </a:r>
            <a:r>
              <a:rPr dirty="0" sz="1600" spc="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(«Заря»)</a:t>
            </a:r>
          </a:p>
          <a:p>
            <a:pPr marL="0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Выделен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земельный</a:t>
            </a:r>
            <a:r>
              <a:rPr dirty="0" sz="1600" spc="4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участок</a:t>
            </a:r>
          </a:p>
          <a:p>
            <a:pPr marL="0" marR="0">
              <a:lnSpc>
                <a:spcPts val="1783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Имеется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проект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00111" y="2878051"/>
            <a:ext cx="1594011" cy="45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ФОК</a:t>
            </a:r>
            <a:r>
              <a:rPr dirty="0" sz="1400" spc="-2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на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стадионе</a:t>
            </a:r>
          </a:p>
          <a:p>
            <a:pPr marL="420878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«Заря»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6862" y="3287926"/>
            <a:ext cx="2768076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Пройдена</a:t>
            </a:r>
            <a:r>
              <a:rPr dirty="0" sz="1600" spc="1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госэкспертиза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6862" y="3775606"/>
            <a:ext cx="6304649" cy="1300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600" spc="6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6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 spc="21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160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млн.руб.</a:t>
            </a:r>
            <a:r>
              <a:rPr dirty="0" sz="1600" spc="6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(«Южный»)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Строительство</a:t>
            </a:r>
            <a:r>
              <a:rPr dirty="0" sz="1600" spc="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в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2025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2027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  <a:p>
            <a:pPr marL="0" marR="0">
              <a:lnSpc>
                <a:spcPts val="2010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1800" spc="48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  <a:p>
            <a:pPr marL="0" marR="0">
              <a:lnSpc>
                <a:spcPts val="1785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ГЧП/концессионное</a:t>
            </a:r>
            <a:r>
              <a:rPr dirty="0" sz="1600" spc="4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соглашение</a:t>
            </a:r>
          </a:p>
          <a:p>
            <a:pPr marL="0" marR="0">
              <a:lnSpc>
                <a:spcPts val="2010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1800" spc="5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93478" y="4217669"/>
            <a:ext cx="1593690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ФОК</a:t>
            </a:r>
            <a:r>
              <a:rPr dirty="0" sz="1400" spc="-1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на</a:t>
            </a:r>
            <a:r>
              <a:rPr dirty="0" sz="1400" spc="-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стадионе</a:t>
            </a:r>
          </a:p>
          <a:p>
            <a:pPr marL="309371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«Южный»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6862" y="5056020"/>
            <a:ext cx="6304241" cy="996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Строительство</a:t>
            </a:r>
            <a:r>
              <a:rPr dirty="0" sz="1600" spc="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ФОК</a:t>
            </a:r>
            <a:r>
              <a:rPr dirty="0" sz="1600" spc="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на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территории</a:t>
            </a:r>
            <a:r>
              <a:rPr dirty="0" sz="1600" spc="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действующего</a:t>
            </a:r>
          </a:p>
          <a:p>
            <a:pPr marL="286512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спортивного</a:t>
            </a:r>
            <a:r>
              <a:rPr dirty="0" sz="1600" spc="2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стадиона</a:t>
            </a:r>
            <a:r>
              <a:rPr dirty="0" sz="1600" spc="3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«Заря»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Строительство</a:t>
            </a:r>
            <a:r>
              <a:rPr dirty="0" sz="1600" spc="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ФОК</a:t>
            </a:r>
            <a:r>
              <a:rPr dirty="0" sz="1600" spc="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на</a:t>
            </a:r>
            <a:r>
              <a:rPr dirty="0" sz="1600" spc="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территории</a:t>
            </a:r>
            <a:r>
              <a:rPr dirty="0" sz="1600" spc="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действующего</a:t>
            </a:r>
            <a:r>
              <a:rPr dirty="0" sz="1600" spc="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«Стадиона</a:t>
            </a:r>
          </a:p>
          <a:p>
            <a:pPr marL="286512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Южный»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4599" y="902786"/>
            <a:ext cx="5180272" cy="15917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147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СТРОИТЕЛЬСТВО</a:t>
            </a:r>
            <a:r>
              <a:rPr dirty="0" sz="2400" spc="11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8">
                <a:solidFill>
                  <a:srgbClr val="ed734e"/>
                </a:solidFill>
                <a:latin typeface="JPERNE+Calibri-Bold"/>
                <a:cs typeface="JPERNE+Calibri-Bold"/>
              </a:rPr>
              <a:t>БАТУТНОГО</a:t>
            </a:r>
          </a:p>
          <a:p>
            <a:pPr marL="1628571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И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2">
                <a:solidFill>
                  <a:srgbClr val="ed734e"/>
                </a:solidFill>
                <a:latin typeface="JPERNE+Calibri-Bold"/>
                <a:cs typeface="JPERNE+Calibri-Bold"/>
              </a:rPr>
              <a:t>ФИДЖИТАЛ</a:t>
            </a:r>
            <a:r>
              <a:rPr dirty="0" sz="2400">
                <a:solidFill>
                  <a:srgbClr val="ed734e"/>
                </a:solidFill>
                <a:latin typeface="LEQVIS+Calibri-Bold"/>
                <a:cs typeface="LEQVIS+Calibri-Bold"/>
              </a:rPr>
              <a:t>-</a:t>
            </a:r>
            <a:r>
              <a:rPr dirty="0" sz="2400" spc="-20">
                <a:solidFill>
                  <a:srgbClr val="ed734e"/>
                </a:solidFill>
                <a:latin typeface="JPERNE+Calibri-Bold"/>
                <a:cs typeface="JPERNE+Calibri-Bold"/>
              </a:rPr>
              <a:t>ЦЕНТРА</a:t>
            </a:r>
          </a:p>
          <a:p>
            <a:pPr marL="0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</a:p>
          <a:p>
            <a:pPr marL="0" marR="0">
              <a:lnSpc>
                <a:spcPts val="1783"/>
              </a:lnSpc>
              <a:spcBef>
                <a:spcPts val="14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Спорт,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образование,</a:t>
            </a:r>
            <a:r>
              <a:rPr dirty="0" sz="1600" spc="3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развлечение</a:t>
            </a:r>
          </a:p>
          <a:p>
            <a:pPr marL="0" marR="0">
              <a:lnSpc>
                <a:spcPts val="223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599" y="2474999"/>
            <a:ext cx="6436853" cy="752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600" spc="6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5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124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</a:t>
            </a:r>
            <a:r>
              <a:rPr dirty="0" sz="1600" spc="4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 spc="-11">
                <a:solidFill>
                  <a:srgbClr val="203864"/>
                </a:solidFill>
                <a:latin typeface="TLMKFW+ArialMT"/>
                <a:cs typeface="TLMKFW+ArialMT"/>
              </a:rPr>
              <a:t>руб</a:t>
            </a:r>
            <a:r>
              <a:rPr dirty="0" sz="1600" spc="4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(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Фиджитал</a:t>
            </a:r>
            <a:r>
              <a:rPr dirty="0" sz="1600" spc="5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ц.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)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Земельный</a:t>
            </a:r>
            <a:r>
              <a:rPr dirty="0" sz="1600" spc="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участок</a:t>
            </a:r>
            <a:r>
              <a:rPr dirty="0" sz="1600" spc="4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для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размещения</a:t>
            </a:r>
            <a:r>
              <a:rPr dirty="0" sz="1600" spc="4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каркасно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тентового</a:t>
            </a:r>
          </a:p>
          <a:p>
            <a:pPr marL="286512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модуля</a:t>
            </a:r>
            <a:r>
              <a:rPr dirty="0" sz="1600" spc="4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сформирован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6318" y="2624200"/>
            <a:ext cx="151947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Фиджитал</a:t>
            </a:r>
            <a:r>
              <a:rPr dirty="0" sz="1400" spc="-1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центр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1111" y="3206773"/>
            <a:ext cx="3297639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6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600" spc="49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2027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–</a:t>
            </a:r>
            <a:r>
              <a:rPr dirty="0" sz="1600" spc="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2028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4599" y="3694453"/>
            <a:ext cx="6269341" cy="752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600" spc="6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6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26</a:t>
            </a:r>
            <a:r>
              <a:rPr dirty="0" sz="1600" spc="11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</a:t>
            </a:r>
            <a:r>
              <a:rPr dirty="0" sz="1600" spc="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 spc="-11">
                <a:solidFill>
                  <a:srgbClr val="203864"/>
                </a:solidFill>
                <a:latin typeface="TLMKFW+ArialMT"/>
                <a:cs typeface="TLMKFW+ArialMT"/>
              </a:rPr>
              <a:t>руб</a:t>
            </a:r>
            <a:r>
              <a:rPr dirty="0" sz="1600" spc="4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(Батутный</a:t>
            </a:r>
            <a:r>
              <a:rPr dirty="0" sz="1600" spc="7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ц.)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Установка</a:t>
            </a:r>
            <a:r>
              <a:rPr dirty="0" sz="1600" spc="24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каркасно</a:t>
            </a:r>
            <a:r>
              <a:rPr dirty="0" sz="1600" spc="2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тентового</a:t>
            </a:r>
            <a:r>
              <a:rPr dirty="0" sz="1600" spc="2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модуля</a:t>
            </a:r>
            <a:r>
              <a:rPr dirty="0" sz="1600" spc="3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24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х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50</a:t>
            </a:r>
            <a:r>
              <a:rPr dirty="0" sz="1600" spc="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метров</a:t>
            </a:r>
          </a:p>
          <a:p>
            <a:pPr marL="286512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6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600" spc="49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2025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4599" y="4427557"/>
            <a:ext cx="3188111" cy="322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4599" y="4731154"/>
            <a:ext cx="3083870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Концессионное</a:t>
            </a:r>
            <a:r>
              <a:rPr dirty="0" sz="1600" spc="6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соглашение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22615" y="4715636"/>
            <a:ext cx="147297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Батутный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центр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4599" y="4976854"/>
            <a:ext cx="6449047" cy="1390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568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400" spc="47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Игры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будущего:</a:t>
            </a:r>
            <a:r>
              <a:rPr dirty="0" sz="14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центр</a:t>
            </a:r>
            <a:r>
              <a:rPr dirty="0" sz="1400" spc="-3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для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детей</a:t>
            </a:r>
            <a:r>
              <a:rPr dirty="0" sz="1400" spc="-2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и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подростков</a:t>
            </a:r>
            <a:r>
              <a:rPr dirty="0" sz="1400" spc="-4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по</a:t>
            </a:r>
            <a:r>
              <a:rPr dirty="0" sz="1400" spc="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спортивным</a:t>
            </a:r>
          </a:p>
          <a:p>
            <a:pPr marL="172212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направлениям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и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киберспорта,</a:t>
            </a:r>
            <a:r>
              <a:rPr dirty="0" sz="1400" spc="-3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проведение</a:t>
            </a:r>
            <a:r>
              <a:rPr dirty="0" sz="1400" spc="-1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спортивных</a:t>
            </a:r>
            <a:r>
              <a:rPr dirty="0" sz="1400" spc="-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и</a:t>
            </a:r>
          </a:p>
          <a:p>
            <a:pPr marL="172212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развлекательных</a:t>
            </a:r>
            <a:r>
              <a:rPr dirty="0" sz="1400" spc="-35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мероприятий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400" spc="47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Батутный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центр</a:t>
            </a:r>
            <a:r>
              <a:rPr dirty="0" sz="1400" spc="-3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для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занятий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спортивных</a:t>
            </a:r>
            <a:r>
              <a:rPr dirty="0" sz="1400" spc="-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секций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и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времяпрепровождения</a:t>
            </a:r>
          </a:p>
          <a:p>
            <a:pPr marL="172212" marR="0">
              <a:lnSpc>
                <a:spcPts val="1568"/>
              </a:lnSpc>
              <a:spcBef>
                <a:spcPts val="63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горожан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3441" y="877740"/>
            <a:ext cx="655650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ПОЧЕМУ</a:t>
            </a:r>
            <a:r>
              <a:rPr dirty="0" sz="2400" spc="46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10">
                <a:solidFill>
                  <a:srgbClr val="ed734e"/>
                </a:solidFill>
                <a:latin typeface="LKOAAB+Arial-BoldMT"/>
                <a:cs typeface="LKOAAB+Arial-BoldMT"/>
              </a:rPr>
              <a:t>МИАССКИЙ</a:t>
            </a:r>
            <a:r>
              <a:rPr dirty="0" sz="2400" spc="8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15">
                <a:solidFill>
                  <a:srgbClr val="ed734e"/>
                </a:solidFill>
                <a:latin typeface="LKOAAB+Arial-BoldMT"/>
                <a:cs typeface="LKOAAB+Arial-BoldMT"/>
              </a:rPr>
              <a:t>ГОРОДСКОЙ</a:t>
            </a:r>
            <a:r>
              <a:rPr dirty="0" sz="2400" spc="8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ОКРУГ?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40964" y="1220194"/>
            <a:ext cx="6110471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Крупный</a:t>
            </a:r>
            <a:r>
              <a:rPr dirty="0" sz="2000" spc="7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промышленный</a:t>
            </a:r>
            <a:r>
              <a:rPr dirty="0" sz="2000" spc="2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центр</a:t>
            </a:r>
            <a:r>
              <a:rPr dirty="0" sz="2000" spc="6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Южного</a:t>
            </a:r>
            <a:r>
              <a:rPr dirty="0" sz="2000" spc="3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 spc="-15">
                <a:solidFill>
                  <a:srgbClr val="153149"/>
                </a:solidFill>
                <a:latin typeface="LKOAAB+Arial-BoldMT"/>
                <a:cs typeface="LKOAAB+Arial-BoldMT"/>
              </a:rPr>
              <a:t>Урала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1341" y="1717612"/>
            <a:ext cx="169769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175,</a:t>
            </a:r>
            <a:r>
              <a:rPr dirty="0" sz="1800" spc="5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6</a:t>
            </a:r>
            <a:r>
              <a:rPr dirty="0" sz="1800" spc="50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1">
                <a:solidFill>
                  <a:srgbClr val="000000"/>
                </a:solidFill>
                <a:latin typeface="LKOAAB+Arial-BoldMT"/>
                <a:cs typeface="LKOAAB+Arial-BoldMT"/>
              </a:rPr>
              <a:t>тыс.</a:t>
            </a:r>
            <a:r>
              <a:rPr dirty="0" sz="1800" spc="103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га.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82033" y="1707452"/>
            <a:ext cx="54017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IJVFHO+Arial Bold"/>
                <a:cs typeface="IJVFHO+Arial Bold"/>
              </a:rPr>
              <a:t>&gt;40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82866" y="1733741"/>
            <a:ext cx="72370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IJVFHO+Arial Bold"/>
                <a:cs typeface="IJVFHO+Arial Bold"/>
              </a:rPr>
              <a:t>6</a:t>
            </a:r>
            <a:r>
              <a:rPr dirty="0" sz="1800" b="1">
                <a:solidFill>
                  <a:srgbClr val="000000"/>
                </a:solidFill>
                <a:latin typeface="IJVFHO+Arial Bold"/>
                <a:cs typeface="IJVFHO+Arial 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IJVFHO+Arial Bold"/>
                <a:cs typeface="IJVFHO+Arial Bold"/>
              </a:rPr>
              <a:t>969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10928" y="1717612"/>
            <a:ext cx="84966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IJVFHO+Arial Bold"/>
                <a:cs typeface="IJVFHO+Arial Bold"/>
              </a:rPr>
              <a:t>10</a:t>
            </a:r>
            <a:r>
              <a:rPr dirty="0" sz="1800" b="1">
                <a:solidFill>
                  <a:srgbClr val="000000"/>
                </a:solidFill>
                <a:latin typeface="IJVFHO+Arial Bold"/>
                <a:cs typeface="IJVFHO+Arial 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IJVFHO+Arial Bold"/>
                <a:cs typeface="IJVFHO+Arial Bold"/>
              </a:rPr>
              <a:t>075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71660" y="2066924"/>
            <a:ext cx="1329859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самозанятых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33500" y="2086736"/>
            <a:ext cx="1633453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площадь</a:t>
            </a:r>
            <a:r>
              <a:rPr dirty="0" sz="1400" spc="2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района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04386" y="2096239"/>
            <a:ext cx="1589545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крупный</a:t>
            </a:r>
            <a:r>
              <a:rPr dirty="0" sz="1400" spc="7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бизнес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1866" y="2089530"/>
            <a:ext cx="1537452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субъектов</a:t>
            </a:r>
            <a:r>
              <a:rPr dirty="0" sz="1400" spc="9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МСП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07790" y="2582015"/>
            <a:ext cx="4016808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Промышленное</a:t>
            </a:r>
            <a:r>
              <a:rPr dirty="0" sz="2000" spc="2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производство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26792" y="3268028"/>
            <a:ext cx="171987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9,5</a:t>
            </a:r>
            <a:r>
              <a:rPr dirty="0" sz="1800" spc="45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1">
                <a:solidFill>
                  <a:srgbClr val="000000"/>
                </a:solidFill>
                <a:latin typeface="LKOAAB+Arial-BoldMT"/>
                <a:cs typeface="LKOAAB+Arial-BoldMT"/>
              </a:rPr>
              <a:t>млрд.</a:t>
            </a:r>
            <a:r>
              <a:rPr dirty="0" sz="1800" spc="5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руб.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41366" y="3269044"/>
            <a:ext cx="172238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3,5</a:t>
            </a:r>
            <a:r>
              <a:rPr dirty="0" sz="1800" spc="50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млрд.</a:t>
            </a:r>
            <a:r>
              <a:rPr dirty="0" sz="1800" spc="5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руб.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37525" y="3268663"/>
            <a:ext cx="171987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2,4</a:t>
            </a:r>
            <a:r>
              <a:rPr dirty="0" sz="1800" spc="45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1">
                <a:solidFill>
                  <a:srgbClr val="000000"/>
                </a:solidFill>
                <a:latin typeface="LKOAAB+Arial-BoldMT"/>
                <a:cs typeface="LKOAAB+Arial-BoldMT"/>
              </a:rPr>
              <a:t>млрд.</a:t>
            </a:r>
            <a:r>
              <a:rPr dirty="0" sz="1800" spc="5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руб.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98954" y="3643756"/>
            <a:ext cx="3177396" cy="458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9958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3">
                <a:solidFill>
                  <a:srgbClr val="ed734e"/>
                </a:solidFill>
                <a:latin typeface="LKOAAB+Arial-BoldMT"/>
                <a:cs typeface="LKOAAB+Arial-BoldMT"/>
              </a:rPr>
              <a:t>объем</a:t>
            </a:r>
            <a:r>
              <a:rPr dirty="0" sz="1400" spc="5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инвестиций</a:t>
            </a:r>
          </a:p>
          <a:p>
            <a:pPr marL="0" marR="0">
              <a:lnSpc>
                <a:spcPts val="1568"/>
              </a:lnSpc>
              <a:spcBef>
                <a:spcPts val="121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(крупные</a:t>
            </a:r>
            <a:r>
              <a:rPr dirty="0" sz="1400" spc="6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и</a:t>
            </a:r>
            <a:r>
              <a:rPr dirty="0" sz="1400" spc="3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средние</a:t>
            </a:r>
            <a:r>
              <a:rPr dirty="0" sz="1400" spc="2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предприятия)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51171" y="3644645"/>
            <a:ext cx="2301338" cy="458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3">
                <a:solidFill>
                  <a:srgbClr val="ed734e"/>
                </a:solidFill>
                <a:latin typeface="LKOAAB+Arial-BoldMT"/>
                <a:cs typeface="LKOAAB+Arial-BoldMT"/>
              </a:rPr>
              <a:t>объем</a:t>
            </a:r>
            <a:r>
              <a:rPr dirty="0" sz="1400" spc="44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обеспечение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э/э,</a:t>
            </a:r>
          </a:p>
          <a:p>
            <a:pPr marL="445007" marR="0">
              <a:lnSpc>
                <a:spcPts val="1568"/>
              </a:lnSpc>
              <a:spcBef>
                <a:spcPts val="121"/>
              </a:spcBef>
              <a:spcAft>
                <a:spcPts val="0"/>
              </a:spcAft>
            </a:pPr>
            <a:r>
              <a:rPr dirty="0" sz="1400" spc="-11">
                <a:solidFill>
                  <a:srgbClr val="ed734e"/>
                </a:solidFill>
                <a:latin typeface="LKOAAB+Arial-BoldMT"/>
                <a:cs typeface="LKOAAB+Arial-BoldMT"/>
              </a:rPr>
              <a:t>газом</a:t>
            </a:r>
            <a:r>
              <a:rPr dirty="0" sz="1400" spc="53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и</a:t>
            </a:r>
            <a:r>
              <a:rPr dirty="0" sz="1400" spc="46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паром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08646" y="3644264"/>
            <a:ext cx="2577879" cy="578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364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3">
                <a:solidFill>
                  <a:srgbClr val="ed734e"/>
                </a:solidFill>
                <a:latin typeface="LKOAAB+Arial-BoldMT"/>
                <a:cs typeface="LKOAAB+Arial-BoldMT"/>
              </a:rPr>
              <a:t>объем</a:t>
            </a:r>
            <a:r>
              <a:rPr dirty="0" sz="1400" spc="44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обеспечением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водоснабжением,</a:t>
            </a:r>
            <a:r>
              <a:rPr dirty="0" sz="1400" spc="2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1">
                <a:solidFill>
                  <a:srgbClr val="ed734e"/>
                </a:solidFill>
                <a:latin typeface="LKOAAB+Arial-BoldMT"/>
                <a:cs typeface="LKOAAB+Arial-BoldMT"/>
              </a:rPr>
              <a:t>сбором</a:t>
            </a:r>
            <a:r>
              <a:rPr dirty="0" sz="1400" spc="53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и</a:t>
            </a:r>
          </a:p>
          <a:p>
            <a:pPr marL="263652" marR="0">
              <a:lnSpc>
                <a:spcPts val="134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утилизацией</a:t>
            </a:r>
            <a:r>
              <a:rPr dirty="0" sz="1400" spc="8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20">
                <a:solidFill>
                  <a:srgbClr val="ed734e"/>
                </a:solidFill>
                <a:latin typeface="LKOAAB+Arial-BoldMT"/>
                <a:cs typeface="LKOAAB+Arial-BoldMT"/>
              </a:rPr>
              <a:t>отходов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64971" y="4337876"/>
            <a:ext cx="178365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156</a:t>
            </a:r>
            <a:r>
              <a:rPr dirty="0" sz="1800" spc="6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млрд.</a:t>
            </a:r>
            <a:r>
              <a:rPr dirty="0" sz="1800" spc="55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руб.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348861" y="4334128"/>
            <a:ext cx="3666998" cy="578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производство</a:t>
            </a:r>
            <a:r>
              <a:rPr dirty="0" sz="1400" spc="3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автомобилей,</a:t>
            </a:r>
            <a:r>
              <a:rPr dirty="0" sz="1400" spc="2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прицепов,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полуприцепов,</a:t>
            </a:r>
            <a:r>
              <a:rPr dirty="0" sz="1400" spc="5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машин</a:t>
            </a:r>
            <a:r>
              <a:rPr dirty="0" sz="1400" spc="2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и</a:t>
            </a:r>
            <a:r>
              <a:rPr dirty="0" sz="1400" spc="3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оборудования,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готовых</a:t>
            </a:r>
            <a:r>
              <a:rPr dirty="0" sz="1400" spc="4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металлических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изделий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4593" y="4713328"/>
            <a:ext cx="2645504" cy="408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194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>
                <a:solidFill>
                  <a:srgbClr val="ed734e"/>
                </a:solidFill>
                <a:latin typeface="LKOAAB+Arial-BoldMT"/>
                <a:cs typeface="LKOAAB+Arial-BoldMT"/>
              </a:rPr>
              <a:t>отгруженных</a:t>
            </a:r>
            <a:r>
              <a:rPr dirty="0" sz="1400" spc="9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1">
                <a:solidFill>
                  <a:srgbClr val="ed734e"/>
                </a:solidFill>
                <a:latin typeface="LKOAAB+Arial-BoldMT"/>
                <a:cs typeface="LKOAAB+Arial-BoldMT"/>
              </a:rPr>
              <a:t>товаров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собственного</a:t>
            </a:r>
            <a:r>
              <a:rPr dirty="0" sz="1400" spc="48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производства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60418" y="5105780"/>
            <a:ext cx="2254963" cy="407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электрических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машин</a:t>
            </a:r>
            <a:r>
              <a:rPr dirty="0" sz="1400" spc="2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и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электрооборудования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38479" y="5369370"/>
            <a:ext cx="203831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138,</a:t>
            </a:r>
            <a:r>
              <a:rPr dirty="0" sz="1800" spc="5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7</a:t>
            </a:r>
            <a:r>
              <a:rPr dirty="0" sz="1800" spc="50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1">
                <a:solidFill>
                  <a:srgbClr val="000000"/>
                </a:solidFill>
                <a:latin typeface="LKOAAB+Arial-BoldMT"/>
                <a:cs typeface="LKOAAB+Arial-BoldMT"/>
              </a:rPr>
              <a:t>млрд.</a:t>
            </a:r>
            <a:r>
              <a:rPr dirty="0" sz="1800" spc="62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1">
                <a:solidFill>
                  <a:srgbClr val="000000"/>
                </a:solidFill>
                <a:latin typeface="LKOAAB+Arial-BoldMT"/>
                <a:cs typeface="LKOAAB+Arial-BoldMT"/>
              </a:rPr>
              <a:t>руб.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41273" y="5744996"/>
            <a:ext cx="2434535" cy="407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3">
                <a:solidFill>
                  <a:srgbClr val="ed734e"/>
                </a:solidFill>
                <a:latin typeface="LKOAAB+Arial-BoldMT"/>
                <a:cs typeface="LKOAAB+Arial-BoldMT"/>
              </a:rPr>
              <a:t>объем</a:t>
            </a:r>
            <a:r>
              <a:rPr dirty="0" sz="1400" spc="5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обрабатывающего</a:t>
            </a:r>
          </a:p>
          <a:p>
            <a:pPr marL="522732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производства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360418" y="5805347"/>
            <a:ext cx="3133380" cy="407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производство</a:t>
            </a:r>
            <a:r>
              <a:rPr dirty="0" sz="1400" spc="3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мебели,</a:t>
            </a:r>
            <a:r>
              <a:rPr dirty="0" sz="1400" spc="1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обработка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вторичного</a:t>
            </a:r>
            <a:r>
              <a:rPr dirty="0" sz="1400" spc="3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сырья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184636" y="6446511"/>
            <a:ext cx="229796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63978" y="1370611"/>
            <a:ext cx="7615181" cy="6575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10">
                <a:solidFill>
                  <a:srgbClr val="ed734e"/>
                </a:solidFill>
                <a:latin typeface="JPERNE+Calibri-Bold"/>
                <a:cs typeface="JPERNE+Calibri-Bold"/>
              </a:rPr>
              <a:t>ПРОЕКТЫ</a:t>
            </a:r>
            <a:r>
              <a:rPr dirty="0" sz="4000" spc="17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4000">
                <a:solidFill>
                  <a:srgbClr val="ed734e"/>
                </a:solidFill>
                <a:latin typeface="JPERNE+Calibri-Bold"/>
                <a:cs typeface="JPERNE+Calibri-Bold"/>
              </a:rPr>
              <a:t>ДЛЯ</a:t>
            </a:r>
            <a:r>
              <a:rPr dirty="0" sz="40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4000" spc="-13">
                <a:solidFill>
                  <a:srgbClr val="ed734e"/>
                </a:solidFill>
                <a:latin typeface="JPERNE+Calibri-Bold"/>
                <a:cs typeface="JPERNE+Calibri-Bold"/>
              </a:rPr>
              <a:t>ИНВЕСТИРОВАНИЯ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9290" y="1993202"/>
            <a:ext cx="5929170" cy="492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Диверсификация</a:t>
            </a:r>
            <a:r>
              <a:rPr dirty="0" sz="3200" spc="4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3200">
                <a:solidFill>
                  <a:srgbClr val="153149"/>
                </a:solidFill>
                <a:latin typeface="LKOAAB+Arial-BoldMT"/>
                <a:cs typeface="LKOAAB+Arial-BoldMT"/>
              </a:rPr>
              <a:t>экономики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25114" y="793095"/>
            <a:ext cx="5694378" cy="77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ЛУЧШИЕ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22">
                <a:solidFill>
                  <a:srgbClr val="ed734e"/>
                </a:solidFill>
                <a:latin typeface="JPERNE+Calibri-Bold"/>
                <a:cs typeface="JPERNE+Calibri-Bold"/>
              </a:rPr>
              <a:t>ПРАКТИКИ</a:t>
            </a:r>
            <a:r>
              <a:rPr dirty="0" sz="2400" spc="15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И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31">
                <a:solidFill>
                  <a:srgbClr val="ed734e"/>
                </a:solidFill>
                <a:latin typeface="JPERNE+Calibri-Bold"/>
                <a:cs typeface="JPERNE+Calibri-Bold"/>
              </a:rPr>
              <a:t>ГОТОВЫЕ</a:t>
            </a:r>
            <a:r>
              <a:rPr dirty="0" sz="2400" spc="43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ПРОЕКТЫ</a:t>
            </a:r>
          </a:p>
          <a:p>
            <a:pPr marL="1577339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27">
                <a:solidFill>
                  <a:srgbClr val="153149"/>
                </a:solidFill>
                <a:latin typeface="JPERNE+Calibri-Bold"/>
                <a:cs typeface="JPERNE+Calibri-Bold"/>
              </a:rPr>
              <a:t>ИНФРАСТРУКТУРА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105" y="3960518"/>
            <a:ext cx="3961133" cy="508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0812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Концессионное</a:t>
            </a:r>
            <a:r>
              <a:rPr dirty="0" sz="1600" spc="7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соглашение</a:t>
            </a:r>
            <a:r>
              <a:rPr dirty="0" sz="1600" spc="10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в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отношении</a:t>
            </a:r>
            <a:r>
              <a:rPr dirty="0" sz="1600" spc="10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реконструкции</a:t>
            </a:r>
            <a:r>
              <a:rPr dirty="0" sz="1600" spc="10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котельной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12581" y="3970932"/>
            <a:ext cx="3872821" cy="752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9438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Концессионное</a:t>
            </a:r>
            <a:r>
              <a:rPr dirty="0" sz="1600" spc="7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соглашение</a:t>
            </a:r>
            <a:r>
              <a:rPr dirty="0" sz="1600" spc="55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в</a:t>
            </a:r>
          </a:p>
          <a:p>
            <a:pPr marL="0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отношении</a:t>
            </a:r>
            <a:r>
              <a:rPr dirty="0" sz="1600" spc="10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системы</a:t>
            </a:r>
            <a:r>
              <a:rPr dirty="0" sz="1600" spc="8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водоснабжения</a:t>
            </a:r>
          </a:p>
          <a:p>
            <a:pPr marL="987806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и</a:t>
            </a:r>
            <a:r>
              <a:rPr dirty="0" sz="1600" spc="5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водоотведения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56837" y="5270904"/>
            <a:ext cx="4029187" cy="508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4721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Концессионное</a:t>
            </a:r>
            <a:r>
              <a:rPr dirty="0" sz="1600" spc="7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соглашение</a:t>
            </a:r>
            <a:r>
              <a:rPr dirty="0" sz="1600" spc="10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в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отношении</a:t>
            </a:r>
            <a:r>
              <a:rPr dirty="0" sz="1600" spc="10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объектов</a:t>
            </a:r>
            <a:r>
              <a:rPr dirty="0" sz="1600" spc="79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теплоснабжения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84650" y="851261"/>
            <a:ext cx="3973673" cy="41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ЭКОПРОМЫШЛЕННЫЙ</a:t>
            </a:r>
            <a:r>
              <a:rPr dirty="0" sz="2400" spc="-15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ПАРК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686" y="1922779"/>
            <a:ext cx="6115661" cy="1304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Создание</a:t>
            </a:r>
            <a:r>
              <a:rPr dirty="0" sz="1400" spc="-3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инфраструктуры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для</a:t>
            </a:r>
            <a:r>
              <a:rPr dirty="0" sz="1400" spc="-1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обращения</a:t>
            </a:r>
            <a:r>
              <a:rPr dirty="0" sz="1400" spc="-2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</a:t>
            </a:r>
            <a:r>
              <a:rPr dirty="0" sz="1400" spc="-2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вторичными</a:t>
            </a:r>
            <a:r>
              <a:rPr dirty="0" sz="1400" spc="-1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ресурсами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вторичным</a:t>
            </a:r>
            <a:r>
              <a:rPr dirty="0" sz="1400" spc="-2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сырьем</a:t>
            </a:r>
            <a:r>
              <a:rPr dirty="0" sz="14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на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территории</a:t>
            </a:r>
            <a:r>
              <a:rPr dirty="0" sz="1400" spc="-2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Миасского</a:t>
            </a:r>
            <a:r>
              <a:rPr dirty="0" sz="1400" spc="-2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городского</a:t>
            </a:r>
            <a:r>
              <a:rPr dirty="0" sz="1400" spc="-4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округа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Челябинской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области.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Инвестиции</a:t>
            </a:r>
            <a:r>
              <a:rPr dirty="0" sz="1400" spc="-1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составляют: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федеральное</a:t>
            </a:r>
            <a:r>
              <a:rPr dirty="0" sz="1400" spc="-4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субсидирование</a:t>
            </a:r>
            <a:r>
              <a:rPr dirty="0" sz="1400" spc="-5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-1,5</a:t>
            </a:r>
            <a:r>
              <a:rPr dirty="0" sz="1400" spc="-30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млд.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руб.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частные</a:t>
            </a:r>
            <a:r>
              <a:rPr dirty="0" sz="1400" spc="-4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вложения</a:t>
            </a:r>
            <a:r>
              <a:rPr dirty="0" sz="1400" spc="-2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1,5</a:t>
            </a:r>
            <a:r>
              <a:rPr dirty="0" sz="1400" spc="-31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млд.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руб.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8516" y="3444898"/>
            <a:ext cx="2216849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1600" spc="70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объекта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516" y="3739768"/>
            <a:ext cx="4067043" cy="477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512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Промышленность</a:t>
            </a:r>
            <a:r>
              <a:rPr dirty="0" sz="1400" spc="-4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сфере</a:t>
            </a:r>
            <a:r>
              <a:rPr dirty="0" sz="1400" spc="-3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эко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-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переработки</a:t>
            </a:r>
          </a:p>
          <a:p>
            <a:pPr marL="0" marR="0">
              <a:lnSpc>
                <a:spcPts val="178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5028" y="4248509"/>
            <a:ext cx="4588454" cy="664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400" spc="-3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объем</a:t>
            </a:r>
            <a:r>
              <a:rPr dirty="0" sz="1400" spc="-2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нового</a:t>
            </a:r>
            <a:r>
              <a:rPr dirty="0" sz="1400" spc="-19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резидента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от</a:t>
            </a:r>
            <a:r>
              <a:rPr dirty="0" sz="1400" spc="-1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200</a:t>
            </a:r>
            <a:r>
              <a:rPr dirty="0" sz="1400" spc="-1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млн.руб.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Площадь</a:t>
            </a:r>
            <a:r>
              <a:rPr dirty="0" sz="1400" spc="-2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до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39</a:t>
            </a:r>
            <a:r>
              <a:rPr dirty="0" sz="1400" spc="-1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000</a:t>
            </a:r>
            <a:r>
              <a:rPr dirty="0" sz="1400" spc="-1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8516" y="4889118"/>
            <a:ext cx="3045776" cy="477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512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реализации:</a:t>
            </a:r>
            <a:r>
              <a:rPr dirty="0" sz="1400" spc="-2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2024</a:t>
            </a:r>
            <a:r>
              <a:rPr dirty="0" sz="1400">
                <a:solidFill>
                  <a:srgbClr val="153149"/>
                </a:solidFill>
                <a:latin typeface="MTRHIT+Arial"/>
                <a:cs typeface="MTRHIT+Arial"/>
              </a:rPr>
              <a:t>-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2025</a:t>
            </a:r>
            <a:r>
              <a:rPr dirty="0" sz="1400" spc="-4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  <a:p>
            <a:pPr marL="0" marR="0">
              <a:lnSpc>
                <a:spcPts val="178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1600" spc="56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8516" y="5396610"/>
            <a:ext cx="2122596" cy="477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512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Договор</a:t>
            </a:r>
            <a:r>
              <a:rPr dirty="0" sz="14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субаренды</a:t>
            </a:r>
          </a:p>
          <a:p>
            <a:pPr marL="0" marR="0">
              <a:lnSpc>
                <a:spcPts val="178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1600" spc="68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5028" y="5904407"/>
            <a:ext cx="400324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Строительство</a:t>
            </a:r>
            <a:r>
              <a:rPr dirty="0" sz="1400" spc="-4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производственных</a:t>
            </a:r>
            <a:r>
              <a:rPr dirty="0" sz="1400" spc="-3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помещений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70578" y="759821"/>
            <a:ext cx="3603449" cy="41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ИНВЕСТИЦИОННЫЕ</a:t>
            </a:r>
            <a:r>
              <a:rPr dirty="0" sz="2400" spc="12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7">
                <a:solidFill>
                  <a:srgbClr val="ed734e"/>
                </a:solidFill>
                <a:latin typeface="JPERNE+Calibri-Bold"/>
                <a:cs typeface="JPERNE+Calibri-Bold"/>
              </a:rPr>
              <a:t>ЛОТЫ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8398" y="1205610"/>
            <a:ext cx="196278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1400" spc="2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объекта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30442" y="1196212"/>
            <a:ext cx="196278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1400" spc="2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объекта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68398" y="1468701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55164" y="1468701"/>
            <a:ext cx="3292078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Автомобильная</a:t>
            </a:r>
            <a:r>
              <a:rPr dirty="0" sz="1100" spc="-1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промышленность</a:t>
            </a:r>
            <a:r>
              <a:rPr dirty="0" sz="1100" spc="-1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(ООО</a:t>
            </a:r>
            <a:r>
              <a:rPr dirty="0" sz="1100" spc="-5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«ЗТМ»)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30442" y="1459303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16954" y="1459303"/>
            <a:ext cx="2964134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Машиностроение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(ООО</a:t>
            </a:r>
            <a:r>
              <a:rPr dirty="0" sz="1100" spc="-5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«УралБурПроект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»)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68398" y="1636902"/>
            <a:ext cx="156780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30442" y="1627504"/>
            <a:ext cx="156780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68398" y="1901517"/>
            <a:ext cx="201486" cy="362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55164" y="1901517"/>
            <a:ext cx="2559303" cy="5300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Производство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100" spc="-4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объем</a:t>
            </a:r>
            <a:r>
              <a:rPr dirty="0" sz="1100" spc="-2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100" spc="-1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от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250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млн.руб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30442" y="1892119"/>
            <a:ext cx="201486" cy="362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16954" y="1892119"/>
            <a:ext cx="2451333" cy="530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Производство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100" spc="-4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объем</a:t>
            </a:r>
            <a:r>
              <a:rPr dirty="0" sz="1100" spc="-2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инвестиций</a:t>
            </a:r>
          </a:p>
          <a:p>
            <a:pPr marL="0" marR="0">
              <a:lnSpc>
                <a:spcPts val="1233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5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0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млн.руб.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68398" y="2404437"/>
            <a:ext cx="201593" cy="3624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6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55164" y="2404437"/>
            <a:ext cx="2202780" cy="3624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Площадь</a:t>
            </a:r>
            <a:r>
              <a:rPr dirty="0" sz="1100" spc="-3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10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500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м2</a:t>
            </a:r>
          </a:p>
          <a:p>
            <a:pPr marL="0" marR="0">
              <a:lnSpc>
                <a:spcPts val="1236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100" spc="-23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2024-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2029</a:t>
            </a:r>
            <a:r>
              <a:rPr dirty="0" sz="1100" spc="-2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30442" y="2395293"/>
            <a:ext cx="201486" cy="362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16954" y="2395293"/>
            <a:ext cx="2203232" cy="362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Площадь</a:t>
            </a:r>
            <a:r>
              <a:rPr dirty="0" sz="1100" spc="-5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100" spc="30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3600</a:t>
            </a:r>
            <a:r>
              <a:rPr dirty="0" sz="11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м2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100" spc="-23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2024-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2028</a:t>
            </a:r>
            <a:r>
              <a:rPr dirty="0" sz="11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68398" y="2740532"/>
            <a:ext cx="227720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1400" spc="2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30442" y="2731134"/>
            <a:ext cx="227720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1400" spc="2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68398" y="3003623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55164" y="3003623"/>
            <a:ext cx="2563298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Соинвестирование,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долевое</a:t>
            </a:r>
            <a:r>
              <a:rPr dirty="0" sz="1100" spc="-3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участие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330442" y="2994225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616954" y="2994225"/>
            <a:ext cx="1395645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Соинвестирование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68398" y="3171824"/>
            <a:ext cx="187737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1400" spc="23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330442" y="3162426"/>
            <a:ext cx="187737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1400" spc="23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68398" y="3434915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55164" y="3434915"/>
            <a:ext cx="2747123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Производственный</a:t>
            </a:r>
            <a:r>
              <a:rPr dirty="0" sz="1100" spc="-3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цех</a:t>
            </a:r>
            <a:r>
              <a:rPr dirty="0" sz="1100" spc="-2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тяжелых</a:t>
            </a:r>
            <a:r>
              <a:rPr dirty="0" sz="1100" spc="-3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машин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330442" y="3425517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616954" y="3425517"/>
            <a:ext cx="2948217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Производственный</a:t>
            </a:r>
            <a:r>
              <a:rPr dirty="0" sz="1100" spc="-3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цех</a:t>
            </a:r>
            <a:r>
              <a:rPr dirty="0" sz="1100" spc="-19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буровых</a:t>
            </a:r>
            <a:r>
              <a:rPr dirty="0" sz="1100" spc="-1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установок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330442" y="3768978"/>
            <a:ext cx="196278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1400" spc="2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объекта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229358" y="3811650"/>
            <a:ext cx="1966889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1400" spc="2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объекта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330442" y="4032069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616954" y="4032069"/>
            <a:ext cx="2580662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Металлообработка</a:t>
            </a:r>
            <a:r>
              <a:rPr dirty="0" sz="1100" spc="-29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(ООО</a:t>
            </a:r>
            <a:r>
              <a:rPr dirty="0" sz="1100" spc="-4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«Эксперт»)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229358" y="4074741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516124" y="4074741"/>
            <a:ext cx="365479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Автомобильная</a:t>
            </a:r>
            <a:r>
              <a:rPr dirty="0" sz="1100" spc="-1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промышленность</a:t>
            </a:r>
            <a:r>
              <a:rPr dirty="0" sz="1100" spc="-1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(ООО</a:t>
            </a:r>
            <a:r>
              <a:rPr dirty="0" sz="1100" spc="-5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НТЦ</a:t>
            </a:r>
            <a:r>
              <a:rPr dirty="0" sz="11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«Мега»)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330442" y="4200270"/>
            <a:ext cx="156780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229358" y="4242942"/>
            <a:ext cx="156780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330442" y="4465139"/>
            <a:ext cx="201486" cy="865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616954" y="4465139"/>
            <a:ext cx="2559302" cy="865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Производство</a:t>
            </a:r>
            <a:r>
              <a:rPr dirty="0" sz="1100" spc="-2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цеха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100" spc="-4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объем</a:t>
            </a:r>
            <a:r>
              <a:rPr dirty="0" sz="1100" spc="-2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100" spc="-7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500</a:t>
            </a:r>
            <a:r>
              <a:rPr dirty="0" sz="1100" spc="-11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млн.руб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.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Площадь</a:t>
            </a:r>
            <a:r>
              <a:rPr dirty="0" sz="1100" spc="-5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3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000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м2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100" spc="-23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2024-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2029</a:t>
            </a:r>
            <a:r>
              <a:rPr dirty="0" sz="11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229358" y="4507557"/>
            <a:ext cx="201593" cy="697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6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516124" y="4507557"/>
            <a:ext cx="3352469" cy="530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Производство</a:t>
            </a:r>
          </a:p>
          <a:p>
            <a:pPr marL="0" marR="0">
              <a:lnSpc>
                <a:spcPts val="1236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Потенциальный</a:t>
            </a:r>
            <a:r>
              <a:rPr dirty="0" sz="1100" spc="-4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объем</a:t>
            </a:r>
            <a:r>
              <a:rPr dirty="0" sz="1100" spc="-2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100" spc="-1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50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млн.руб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.</a:t>
            </a:r>
          </a:p>
          <a:p>
            <a:pPr marL="0" marR="0">
              <a:lnSpc>
                <a:spcPts val="1233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Площадь</a:t>
            </a:r>
            <a:r>
              <a:rPr dirty="0" sz="1100" spc="-3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–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3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000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516124" y="5010731"/>
            <a:ext cx="2202979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Срок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:</a:t>
            </a:r>
            <a:r>
              <a:rPr dirty="0" sz="1100" spc="-23">
                <a:solidFill>
                  <a:srgbClr val="153149"/>
                </a:solidFill>
                <a:latin typeface="MTRHIT+Arial"/>
                <a:cs typeface="MTRHIT+Arial"/>
              </a:rPr>
              <a:t> </a:t>
            </a:r>
            <a:r>
              <a:rPr dirty="0" sz="1100">
                <a:solidFill>
                  <a:srgbClr val="153149"/>
                </a:solidFill>
                <a:latin typeface="MTRHIT+Arial"/>
                <a:cs typeface="MTRHIT+Arial"/>
              </a:rPr>
              <a:t>2024-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2025</a:t>
            </a:r>
            <a:r>
              <a:rPr dirty="0" sz="11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229358" y="5178932"/>
            <a:ext cx="2281842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1400" spc="2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330442" y="5303900"/>
            <a:ext cx="227720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1400" spc="2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229358" y="5442023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516124" y="5442023"/>
            <a:ext cx="1394623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Соинвестирование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330442" y="5567042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616954" y="5567042"/>
            <a:ext cx="1395645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Соинвестирование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229358" y="5610275"/>
            <a:ext cx="188201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1400" spc="2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330442" y="5735243"/>
            <a:ext cx="187737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1400" spc="23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229358" y="5873366"/>
            <a:ext cx="201486" cy="194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516124" y="5873366"/>
            <a:ext cx="3399195" cy="362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Производственный</a:t>
            </a:r>
            <a:r>
              <a:rPr dirty="0" sz="1100" spc="-3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цех</a:t>
            </a:r>
            <a:r>
              <a:rPr dirty="0" sz="1100" spc="-2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комплектующих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бортовых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надстроек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330442" y="5998058"/>
            <a:ext cx="201593" cy="19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616954" y="5998058"/>
            <a:ext cx="3342967" cy="362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Производственный</a:t>
            </a:r>
            <a:r>
              <a:rPr dirty="0" sz="1100" spc="-3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цех</a:t>
            </a:r>
            <a:r>
              <a:rPr dirty="0" sz="1100" spc="-2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механической</a:t>
            </a:r>
            <a:r>
              <a:rPr dirty="0" sz="1100" spc="16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обработки</a:t>
            </a:r>
          </a:p>
          <a:p>
            <a:pPr marL="0" marR="0">
              <a:lnSpc>
                <a:spcPts val="1233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100">
                <a:solidFill>
                  <a:srgbClr val="153149"/>
                </a:solidFill>
                <a:latin typeface="TLMKFW+ArialMT"/>
                <a:cs typeface="TLMKFW+ArialMT"/>
              </a:rPr>
              <a:t>металла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8397" y="908919"/>
            <a:ext cx="4370461" cy="77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СТРОИТЕЛЬСТВО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ТРЕХ</a:t>
            </a:r>
            <a:r>
              <a:rPr dirty="0" sz="2400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30">
                <a:solidFill>
                  <a:srgbClr val="ed734e"/>
                </a:solidFill>
                <a:latin typeface="JPERNE+Calibri-Bold"/>
                <a:cs typeface="JPERNE+Calibri-Bold"/>
              </a:rPr>
              <a:t>ГАЗОВЫХ</a:t>
            </a:r>
          </a:p>
          <a:p>
            <a:pPr marL="12969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3">
                <a:solidFill>
                  <a:srgbClr val="ed734e"/>
                </a:solidFill>
                <a:latin typeface="JPERNE+Calibri-Bold"/>
                <a:cs typeface="JPERNE+Calibri-Bold"/>
              </a:rPr>
              <a:t>КОТЕЛЬНЫХ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61499" y="1680209"/>
            <a:ext cx="1027397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203864"/>
                </a:solidFill>
                <a:latin typeface="TLMKFW+ArialMT"/>
                <a:cs typeface="TLMKFW+ArialMT"/>
              </a:rPr>
              <a:t>Котельная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5805" y="2342747"/>
            <a:ext cx="3807242" cy="567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объекта</a:t>
            </a:r>
          </a:p>
          <a:p>
            <a:pPr marL="0" marR="0">
              <a:lnSpc>
                <a:spcPts val="178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Жилищно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коммунальное</a:t>
            </a:r>
            <a:r>
              <a:rPr dirty="0" sz="1600" spc="6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хозяйство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5805" y="3135227"/>
            <a:ext cx="2172681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14560" y="3361435"/>
            <a:ext cx="1027397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Котельная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5805" y="3437891"/>
            <a:ext cx="4534409" cy="752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3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5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1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200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</a:t>
            </a:r>
            <a:r>
              <a:rPr dirty="0" sz="1600" spc="36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руб</a:t>
            </a:r>
            <a:r>
              <a:rPr dirty="0" sz="1600" b="1">
                <a:solidFill>
                  <a:srgbClr val="153149"/>
                </a:solidFill>
                <a:latin typeface="IJVFHO+Arial Bold"/>
                <a:cs typeface="IJVFHO+Arial Bold"/>
              </a:rPr>
              <a:t>.</a:t>
            </a:r>
          </a:p>
          <a:p>
            <a:pPr marL="0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Расположение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:</a:t>
            </a:r>
            <a:r>
              <a:rPr dirty="0" sz="1600" spc="35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Машгородок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,</a:t>
            </a:r>
            <a:r>
              <a:rPr dirty="0" sz="1600" spc="23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п.Строителей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:</a:t>
            </a:r>
            <a:r>
              <a:rPr dirty="0" sz="1600" spc="47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2025-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2026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805" y="4171801"/>
            <a:ext cx="3187788" cy="567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  <a:p>
            <a:pPr marL="0" marR="0">
              <a:lnSpc>
                <a:spcPts val="178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Концессионное</a:t>
            </a:r>
            <a:r>
              <a:rPr dirty="0" sz="1600" spc="6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соглашение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5805" y="4964006"/>
            <a:ext cx="2619536" cy="568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783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Котельные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29370" y="5987617"/>
            <a:ext cx="1027397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203864"/>
                </a:solidFill>
                <a:latin typeface="TLMKFW+ArialMT"/>
                <a:cs typeface="TLMKFW+ArialMT"/>
              </a:rPr>
              <a:t>Котельная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0297" y="908919"/>
            <a:ext cx="4446207" cy="77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22">
                <a:solidFill>
                  <a:srgbClr val="ed734e"/>
                </a:solidFill>
                <a:latin typeface="JPERNE+Calibri-Bold"/>
                <a:cs typeface="JPERNE+Calibri-Bold"/>
              </a:rPr>
              <a:t>АВТОЗАПРАВОЧНЫЙ</a:t>
            </a:r>
            <a:r>
              <a:rPr dirty="0" sz="2400" spc="29">
                <a:solidFill>
                  <a:srgbClr val="ed734e"/>
                </a:solidFill>
                <a:latin typeface="JPERNE+Calibri-Bold"/>
                <a:cs typeface="JPERNE+Calibri-Bold"/>
              </a:rPr>
              <a:t> </a:t>
            </a:r>
            <a:r>
              <a:rPr dirty="0" sz="2400" spc="-17">
                <a:solidFill>
                  <a:srgbClr val="ed734e"/>
                </a:solidFill>
                <a:latin typeface="JPERNE+Calibri-Bold"/>
                <a:cs typeface="JPERNE+Calibri-Bold"/>
              </a:rPr>
              <a:t>КОМПЛЕКС</a:t>
            </a:r>
          </a:p>
          <a:p>
            <a:pPr marL="159296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25">
                <a:solidFill>
                  <a:srgbClr val="ed734e"/>
                </a:solidFill>
                <a:latin typeface="JPERNE+Calibri-Bold"/>
                <a:cs typeface="JPERNE+Calibri-Bold"/>
              </a:rPr>
              <a:t>(МЕТАН)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415" y="2099161"/>
            <a:ext cx="3327709" cy="567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Назначение</a:t>
            </a:r>
            <a:r>
              <a:rPr dirty="0" sz="20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объекта</a:t>
            </a:r>
          </a:p>
          <a:p>
            <a:pPr marL="0" marR="0">
              <a:lnSpc>
                <a:spcPts val="178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Придорожная</a:t>
            </a:r>
            <a:r>
              <a:rPr dirty="0" sz="1600" spc="3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инфраструктура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6415" y="2891365"/>
            <a:ext cx="4534435" cy="1299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Характеристики</a:t>
            </a:r>
          </a:p>
          <a:p>
            <a:pPr marL="0" marR="0">
              <a:lnSpc>
                <a:spcPts val="1783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Объем</a:t>
            </a:r>
            <a:r>
              <a:rPr dirty="0" sz="1600" spc="27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инвестиций</a:t>
            </a:r>
            <a:r>
              <a:rPr dirty="0" sz="1600" spc="6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250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млн.</a:t>
            </a:r>
            <a:r>
              <a:rPr dirty="0" sz="1600" spc="39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руб</a:t>
            </a:r>
            <a:r>
              <a:rPr dirty="0" sz="1600" b="1">
                <a:solidFill>
                  <a:srgbClr val="153149"/>
                </a:solidFill>
                <a:latin typeface="IJVFHO+Arial Bold"/>
                <a:cs typeface="IJVFHO+Arial Bold"/>
              </a:rPr>
              <a:t>.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Площадь</a:t>
            </a:r>
            <a:r>
              <a:rPr dirty="0" sz="1600" spc="23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–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6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500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м2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Срок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реализации</a:t>
            </a:r>
            <a:r>
              <a:rPr dirty="0" sz="1600" spc="38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2025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2026</a:t>
            </a:r>
            <a:r>
              <a:rPr dirty="0" sz="1600" spc="1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гг.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Расположение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:</a:t>
            </a:r>
            <a:r>
              <a:rPr dirty="0" sz="1600" spc="35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Машгородок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,</a:t>
            </a:r>
            <a:r>
              <a:rPr dirty="0" sz="1600" spc="23">
                <a:solidFill>
                  <a:srgbClr val="203864"/>
                </a:solidFill>
                <a:latin typeface="MTRHIT+Arial"/>
                <a:cs typeface="MTRHIT+Arial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п.Строителей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6415" y="4172182"/>
            <a:ext cx="3187788" cy="56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Форма</a:t>
            </a:r>
            <a:r>
              <a:rPr dirty="0" sz="2000" spc="2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взаимодействия</a:t>
            </a:r>
          </a:p>
          <a:p>
            <a:pPr marL="0" marR="0">
              <a:lnSpc>
                <a:spcPts val="178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16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Инвестиционный</a:t>
            </a:r>
            <a:r>
              <a:rPr dirty="0" sz="1600" spc="72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договор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93990" y="4392040"/>
            <a:ext cx="1635717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Автозаправочный</a:t>
            </a:r>
          </a:p>
          <a:p>
            <a:pPr marL="350519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03864"/>
                </a:solidFill>
                <a:latin typeface="TLMKFW+ArialMT"/>
                <a:cs typeface="TLMKFW+ArialMT"/>
              </a:rPr>
              <a:t>комплекс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6415" y="4964916"/>
            <a:ext cx="3595293" cy="567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Целевое</a:t>
            </a:r>
            <a:r>
              <a:rPr dirty="0" sz="2000" spc="2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ed734e"/>
                </a:solidFill>
                <a:latin typeface="LKOAAB+Arial-BoldMT"/>
                <a:cs typeface="LKOAAB+Arial-BoldMT"/>
              </a:rPr>
              <a:t>состояние</a:t>
            </a:r>
          </a:p>
          <a:p>
            <a:pPr marL="0" marR="0">
              <a:lnSpc>
                <a:spcPts val="178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•</a:t>
            </a:r>
            <a:r>
              <a:rPr dirty="0" sz="1600" spc="125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Заправка,</a:t>
            </a:r>
            <a:r>
              <a:rPr dirty="0" sz="1600" spc="10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парковка,</a:t>
            </a:r>
            <a:r>
              <a:rPr dirty="0" sz="1600" spc="11">
                <a:solidFill>
                  <a:srgbClr val="203864"/>
                </a:solidFill>
                <a:latin typeface="TLMKFW+ArialMT"/>
                <a:cs typeface="TLMKFW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мини</a:t>
            </a:r>
            <a:r>
              <a:rPr dirty="0" sz="1600">
                <a:solidFill>
                  <a:srgbClr val="203864"/>
                </a:solidFill>
                <a:latin typeface="MTRHIT+Arial"/>
                <a:cs typeface="MTRHIT+Arial"/>
              </a:rPr>
              <a:t>-</a:t>
            </a:r>
            <a:r>
              <a:rPr dirty="0" sz="1600">
                <a:solidFill>
                  <a:srgbClr val="203864"/>
                </a:solidFill>
                <a:latin typeface="TLMKFW+ArialMT"/>
                <a:cs typeface="TLMKFW+ArialMT"/>
              </a:rPr>
              <a:t>маркет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7732" y="3115942"/>
            <a:ext cx="5228728" cy="596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16">
                <a:solidFill>
                  <a:srgbClr val="153149"/>
                </a:solidFill>
                <a:latin typeface="JPERNE+Calibri-Bold"/>
                <a:cs typeface="JPERNE+Calibri-Bold"/>
              </a:rPr>
              <a:t>СПАСИБО</a:t>
            </a:r>
            <a:r>
              <a:rPr dirty="0" sz="3600">
                <a:solidFill>
                  <a:srgbClr val="153149"/>
                </a:solidFill>
                <a:latin typeface="JPERNE+Calibri-Bold"/>
                <a:cs typeface="JPERNE+Calibri-Bold"/>
              </a:rPr>
              <a:t> </a:t>
            </a:r>
            <a:r>
              <a:rPr dirty="0" sz="3600" spc="-20">
                <a:solidFill>
                  <a:srgbClr val="153149"/>
                </a:solidFill>
                <a:latin typeface="JPERNE+Calibri-Bold"/>
                <a:cs typeface="JPERNE+Calibri-Bold"/>
              </a:rPr>
              <a:t>ЗА</a:t>
            </a:r>
            <a:r>
              <a:rPr dirty="0" sz="3600" spc="22">
                <a:solidFill>
                  <a:srgbClr val="153149"/>
                </a:solidFill>
                <a:latin typeface="JPERNE+Calibri-Bold"/>
                <a:cs typeface="JPERNE+Calibri-Bold"/>
              </a:rPr>
              <a:t> </a:t>
            </a:r>
            <a:r>
              <a:rPr dirty="0" sz="3600">
                <a:solidFill>
                  <a:srgbClr val="153149"/>
                </a:solidFill>
                <a:latin typeface="JPERNE+Calibri-Bold"/>
                <a:cs typeface="JPERNE+Calibri-Bold"/>
              </a:rPr>
              <a:t>ВНИМАНИЕ!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912" y="6446511"/>
            <a:ext cx="307520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36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3187" y="819574"/>
            <a:ext cx="655650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ПОЧЕМУ</a:t>
            </a:r>
            <a:r>
              <a:rPr dirty="0" sz="2400" spc="46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10">
                <a:solidFill>
                  <a:srgbClr val="ed734e"/>
                </a:solidFill>
                <a:latin typeface="LKOAAB+Arial-BoldMT"/>
                <a:cs typeface="LKOAAB+Arial-BoldMT"/>
              </a:rPr>
              <a:t>МИАССКИЙ</a:t>
            </a:r>
            <a:r>
              <a:rPr dirty="0" sz="2400" spc="8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15">
                <a:solidFill>
                  <a:srgbClr val="ed734e"/>
                </a:solidFill>
                <a:latin typeface="LKOAAB+Arial-BoldMT"/>
                <a:cs typeface="LKOAAB+Arial-BoldMT"/>
              </a:rPr>
              <a:t>ГОРОДСКОЙ</a:t>
            </a:r>
            <a:r>
              <a:rPr dirty="0" sz="2400" spc="8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ОКРУГ?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0644" y="1105894"/>
            <a:ext cx="3610589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Синергия</a:t>
            </a:r>
            <a:r>
              <a:rPr dirty="0" sz="2000" spc="1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бизнеса</a:t>
            </a:r>
            <a:r>
              <a:rPr dirty="0" sz="2000" spc="3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и</a:t>
            </a:r>
            <a:r>
              <a:rPr dirty="0" sz="2000" spc="4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власти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40685" y="1520400"/>
            <a:ext cx="6462587" cy="322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4">
                <a:solidFill>
                  <a:srgbClr val="153149"/>
                </a:solidFill>
                <a:latin typeface="LKOAAB+Arial-BoldMT"/>
                <a:cs typeface="LKOAAB+Arial-BoldMT"/>
              </a:rPr>
              <a:t>Территория</a:t>
            </a:r>
            <a:r>
              <a:rPr dirty="0" sz="2000" spc="6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опережающего</a:t>
            </a:r>
            <a:r>
              <a:rPr dirty="0" sz="2000" spc="1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развития</a:t>
            </a:r>
            <a:r>
              <a:rPr dirty="0" sz="2000" spc="4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(моногород)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64029" y="2059685"/>
            <a:ext cx="3087360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ed734e"/>
                </a:solidFill>
                <a:latin typeface="IJVFHO+Arial Bold"/>
                <a:cs typeface="IJVFHO+Arial Bold"/>
              </a:rPr>
              <a:t>27</a:t>
            </a:r>
            <a:r>
              <a:rPr dirty="0" sz="1400" spc="-17" b="1">
                <a:solidFill>
                  <a:srgbClr val="ed734e"/>
                </a:solidFill>
                <a:latin typeface="IJVFHO+Arial Bold"/>
                <a:cs typeface="IJVFHO+Arial Bold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предприятий</a:t>
            </a:r>
            <a:r>
              <a:rPr dirty="0" sz="1400" spc="3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со</a:t>
            </a:r>
            <a:r>
              <a:rPr dirty="0" sz="1400" spc="2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1">
                <a:solidFill>
                  <a:srgbClr val="153149"/>
                </a:solidFill>
                <a:latin typeface="LKOAAB+Arial-BoldMT"/>
                <a:cs typeface="LKOAAB+Arial-BoldMT"/>
              </a:rPr>
              <a:t>статусом</a:t>
            </a:r>
            <a:r>
              <a:rPr dirty="0" sz="1400" spc="9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ТОР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88329" y="2107756"/>
            <a:ext cx="3814285" cy="732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Миасс</a:t>
            </a:r>
            <a:r>
              <a:rPr dirty="0" sz="1800" b="1">
                <a:solidFill>
                  <a:srgbClr val="153149"/>
                </a:solidFill>
                <a:latin typeface="IJVFHO+Arial Bold"/>
                <a:cs typeface="IJVFHO+Arial Bold"/>
              </a:rPr>
              <a:t>-</a:t>
            </a:r>
            <a:r>
              <a:rPr dirty="0" sz="1800" spc="16" b="1">
                <a:solidFill>
                  <a:srgbClr val="153149"/>
                </a:solidFill>
                <a:latin typeface="IJVFHO+Arial Bold"/>
                <a:cs typeface="IJVFHO+Arial Bold"/>
              </a:rPr>
              <a:t> </a:t>
            </a:r>
            <a:r>
              <a:rPr dirty="0" sz="1800">
                <a:solidFill>
                  <a:srgbClr val="ed734e"/>
                </a:solidFill>
                <a:latin typeface="LKOAAB+Arial-BoldMT"/>
                <a:cs typeface="LKOAAB+Arial-BoldMT"/>
              </a:rPr>
              <a:t>лидер</a:t>
            </a:r>
            <a:r>
              <a:rPr dirty="0" sz="1800" spc="60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по</a:t>
            </a:r>
            <a:r>
              <a:rPr dirty="0" sz="1800" spc="4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8">
                <a:solidFill>
                  <a:srgbClr val="153149"/>
                </a:solidFill>
                <a:latin typeface="LKOAAB+Arial-BoldMT"/>
                <a:cs typeface="LKOAAB+Arial-BoldMT"/>
              </a:rPr>
              <a:t>количеству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предприятий</a:t>
            </a:r>
            <a:r>
              <a:rPr dirty="0" sz="1800" spc="8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со</a:t>
            </a:r>
            <a:r>
              <a:rPr dirty="0" sz="1800" spc="5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1">
                <a:solidFill>
                  <a:srgbClr val="153149"/>
                </a:solidFill>
                <a:latin typeface="LKOAAB+Arial-BoldMT"/>
                <a:cs typeface="LKOAAB+Arial-BoldMT"/>
              </a:rPr>
              <a:t>статусом</a:t>
            </a:r>
            <a:r>
              <a:rPr dirty="0" sz="1800" spc="12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21">
                <a:solidFill>
                  <a:srgbClr val="153149"/>
                </a:solidFill>
                <a:latin typeface="LKOAAB+Arial-BoldMT"/>
                <a:cs typeface="LKOAAB+Arial-BoldMT"/>
              </a:rPr>
              <a:t>ТОР</a:t>
            </a:r>
            <a:r>
              <a:rPr dirty="0" sz="1800" spc="7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</a:p>
          <a:p>
            <a:pPr marL="0" marR="0">
              <a:lnSpc>
                <a:spcPts val="172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Челябинской</a:t>
            </a:r>
            <a:r>
              <a:rPr dirty="0" sz="1800" spc="5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3">
                <a:solidFill>
                  <a:srgbClr val="153149"/>
                </a:solidFill>
                <a:latin typeface="LKOAAB+Arial-BoldMT"/>
                <a:cs typeface="LKOAAB+Arial-BoldMT"/>
              </a:rPr>
              <a:t>области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79269" y="2408046"/>
            <a:ext cx="3353989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ed734e"/>
                </a:solidFill>
                <a:latin typeface="IJVFHO+Arial Bold"/>
                <a:cs typeface="IJVFHO+Arial Bold"/>
              </a:rPr>
              <a:t>670</a:t>
            </a:r>
            <a:r>
              <a:rPr dirty="0" sz="1400" spc="-17" b="1">
                <a:solidFill>
                  <a:srgbClr val="ed734e"/>
                </a:solidFill>
                <a:latin typeface="IJVFHO+Arial Bold"/>
                <a:cs typeface="IJVFHO+Arial Bold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новых</a:t>
            </a:r>
            <a:r>
              <a:rPr dirty="0" sz="1400" spc="2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рабочих</a:t>
            </a:r>
            <a:r>
              <a:rPr dirty="0" sz="1400" spc="2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мест</a:t>
            </a:r>
            <a:r>
              <a:rPr dirty="0" sz="1400" spc="2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за</a:t>
            </a:r>
            <a:r>
              <a:rPr dirty="0" sz="1400" spc="3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2023</a:t>
            </a:r>
            <a:r>
              <a:rPr dirty="0" sz="1400" spc="2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год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79269" y="2676883"/>
            <a:ext cx="3237443" cy="408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3,4</a:t>
            </a:r>
            <a:r>
              <a:rPr dirty="0" sz="1400" spc="2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млрд.</a:t>
            </a:r>
            <a:r>
              <a:rPr dirty="0" sz="1400" spc="3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25">
                <a:solidFill>
                  <a:srgbClr val="ed734e"/>
                </a:solidFill>
                <a:latin typeface="LKOAAB+Arial-BoldMT"/>
                <a:cs typeface="LKOAAB+Arial-BoldMT"/>
              </a:rPr>
              <a:t>руб</a:t>
            </a:r>
            <a:r>
              <a:rPr dirty="0" sz="1400" spc="9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объем</a:t>
            </a:r>
            <a:r>
              <a:rPr dirty="0" sz="1400" spc="4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инвестиций</a:t>
            </a:r>
          </a:p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реализуемых</a:t>
            </a:r>
            <a:r>
              <a:rPr dirty="0" sz="1400" spc="6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проектов</a:t>
            </a:r>
            <a:r>
              <a:rPr dirty="0" sz="1400" spc="2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за</a:t>
            </a:r>
            <a:r>
              <a:rPr dirty="0" sz="1400" spc="3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2023</a:t>
            </a:r>
            <a:r>
              <a:rPr dirty="0" sz="1400" spc="1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год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69664" y="3266545"/>
            <a:ext cx="4054768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Преференции</a:t>
            </a:r>
            <a:r>
              <a:rPr dirty="0" sz="2000" spc="5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резидентам</a:t>
            </a:r>
            <a:r>
              <a:rPr dirty="0" sz="2000" spc="6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 spc="-24">
                <a:solidFill>
                  <a:srgbClr val="153149"/>
                </a:solidFill>
                <a:latin typeface="LKOAAB+Arial-BoldMT"/>
                <a:cs typeface="LKOAAB+Arial-BoldMT"/>
              </a:rPr>
              <a:t>ТОР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8311" y="3654870"/>
            <a:ext cx="284207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0%</a:t>
            </a:r>
            <a:r>
              <a:rPr dirty="0" sz="1800" spc="43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налог</a:t>
            </a:r>
            <a:r>
              <a:rPr dirty="0" sz="1800" spc="58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на</a:t>
            </a:r>
            <a:r>
              <a:rPr dirty="0" sz="1800" spc="46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4">
                <a:solidFill>
                  <a:srgbClr val="000000"/>
                </a:solidFill>
                <a:latin typeface="LKOAAB+Arial-BoldMT"/>
                <a:cs typeface="LKOAAB+Arial-BoldMT"/>
              </a:rPr>
              <a:t>имущество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78578" y="3655759"/>
            <a:ext cx="262122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0%</a:t>
            </a:r>
            <a:r>
              <a:rPr dirty="0" sz="1800" spc="43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налог</a:t>
            </a:r>
            <a:r>
              <a:rPr dirty="0" sz="1800" spc="58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на</a:t>
            </a:r>
            <a:r>
              <a:rPr dirty="0" sz="1800" spc="46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прибыль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06714" y="3643948"/>
            <a:ext cx="254344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0%</a:t>
            </a:r>
            <a:r>
              <a:rPr dirty="0" sz="1800" spc="43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земельный</a:t>
            </a:r>
            <a:r>
              <a:rPr dirty="0" sz="1800" spc="81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налог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78813" y="3965574"/>
            <a:ext cx="160917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  <a:r>
              <a:rPr dirty="0" sz="1400" spc="3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течение</a:t>
            </a:r>
            <a:r>
              <a:rPr dirty="0" sz="1400" spc="4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10</a:t>
            </a:r>
            <a:r>
              <a:rPr dirty="0" sz="1400" spc="20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лет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68317" y="3966463"/>
            <a:ext cx="3467992" cy="578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723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  <a:r>
              <a:rPr dirty="0" sz="1400" spc="3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региональный</a:t>
            </a:r>
            <a:r>
              <a:rPr dirty="0" sz="1400" spc="1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бюджет</a:t>
            </a:r>
            <a:r>
              <a:rPr dirty="0" sz="1400" spc="2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  <a:r>
              <a:rPr dirty="0" sz="1400" spc="4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течении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5</a:t>
            </a:r>
            <a:r>
              <a:rPr dirty="0" sz="1400" spc="3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лет</a:t>
            </a:r>
            <a:r>
              <a:rPr dirty="0" sz="1400" spc="28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с</a:t>
            </a:r>
            <a:r>
              <a:rPr dirty="0" sz="1400" spc="3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момента</a:t>
            </a:r>
            <a:r>
              <a:rPr dirty="0" sz="1400" spc="2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получения</a:t>
            </a:r>
            <a:r>
              <a:rPr dirty="0" sz="1400" spc="7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прибыли,</a:t>
            </a:r>
          </a:p>
          <a:p>
            <a:pPr marL="330708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" b="1">
                <a:solidFill>
                  <a:srgbClr val="ed734e"/>
                </a:solidFill>
                <a:latin typeface="IJVFHO+Arial Bold"/>
                <a:cs typeface="IJVFHO+Arial Bold"/>
              </a:rPr>
              <a:t>10%</a:t>
            </a:r>
            <a:r>
              <a:rPr dirty="0" sz="1400" b="1">
                <a:solidFill>
                  <a:srgbClr val="ed734e"/>
                </a:solidFill>
                <a:latin typeface="IJVFHO+Arial Bold"/>
                <a:cs typeface="IJVFHO+Arial Bold"/>
              </a:rPr>
              <a:t> </a:t>
            </a:r>
            <a:r>
              <a:rPr dirty="0" sz="1400" b="1">
                <a:solidFill>
                  <a:srgbClr val="153149"/>
                </a:solidFill>
                <a:latin typeface="IJVFHO+Arial Bold"/>
                <a:cs typeface="IJVFHO+Arial Bold"/>
              </a:rPr>
              <a:t>-</a:t>
            </a:r>
            <a:r>
              <a:rPr dirty="0" sz="1400" spc="-15" b="1">
                <a:solidFill>
                  <a:srgbClr val="153149"/>
                </a:solidFill>
                <a:latin typeface="IJVFHO+Arial Bold"/>
                <a:cs typeface="IJVFHO+Arial Bold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следующие</a:t>
            </a:r>
            <a:r>
              <a:rPr dirty="0" sz="1400" spc="7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5</a:t>
            </a:r>
            <a:r>
              <a:rPr dirty="0" sz="1400" spc="3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периодов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51341" y="3954376"/>
            <a:ext cx="1658946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  <a:r>
              <a:rPr dirty="0" sz="1400" spc="3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течение</a:t>
            </a:r>
            <a:r>
              <a:rPr dirty="0" sz="1400" spc="43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10</a:t>
            </a:r>
            <a:r>
              <a:rPr dirty="0" sz="1400" spc="18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ed734e"/>
                </a:solidFill>
                <a:latin typeface="LKOAAB+Arial-BoldMT"/>
                <a:cs typeface="LKOAAB+Arial-BoldMT"/>
              </a:rPr>
              <a:t>лет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82850" y="4661640"/>
            <a:ext cx="7392070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Уникальные</a:t>
            </a:r>
            <a:r>
              <a:rPr dirty="0" sz="2000" spc="2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меры</a:t>
            </a:r>
            <a:r>
              <a:rPr dirty="0" sz="2000" spc="3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поддержки</a:t>
            </a:r>
            <a:r>
              <a:rPr dirty="0" sz="2000" spc="3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инвестиционных</a:t>
            </a:r>
            <a:r>
              <a:rPr dirty="0" sz="2000" spc="2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проектов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0748" y="5079872"/>
            <a:ext cx="3234283" cy="11087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7679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ЛЬГОТНОЕ</a:t>
            </a:r>
            <a:r>
              <a:rPr dirty="0" sz="1400" spc="48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13">
                <a:solidFill>
                  <a:srgbClr val="ffffff"/>
                </a:solidFill>
                <a:latin typeface="LKOAAB+Arial-BoldMT"/>
                <a:cs typeface="LKOAAB+Arial-BoldMT"/>
              </a:rPr>
              <a:t>КРЕДИТОВАНИЕ</a:t>
            </a:r>
          </a:p>
          <a:p>
            <a:pPr marL="0" marR="0">
              <a:lnSpc>
                <a:spcPts val="1568"/>
              </a:lnSpc>
              <a:spcBef>
                <a:spcPts val="203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Фонд</a:t>
            </a:r>
            <a:r>
              <a:rPr dirty="0" sz="14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Развития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Промышленности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Мой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бизнес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Корпорация</a:t>
            </a:r>
            <a:r>
              <a:rPr dirty="0" sz="1400" spc="-2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МСП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ВЭБ.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РФ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09795" y="5098541"/>
            <a:ext cx="875383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ЛИЗИНГ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846443" y="5074667"/>
            <a:ext cx="2499694" cy="752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2485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Предоставление</a:t>
            </a:r>
          </a:p>
          <a:p>
            <a:pPr marL="126491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земельных</a:t>
            </a:r>
            <a:r>
              <a:rPr dirty="0" sz="1600" spc="5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участков</a:t>
            </a:r>
          </a:p>
          <a:p>
            <a:pPr marL="0" marR="0">
              <a:lnSpc>
                <a:spcPts val="1783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без</a:t>
            </a:r>
            <a:r>
              <a:rPr dirty="0" sz="1600" spc="5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проведения</a:t>
            </a:r>
            <a:r>
              <a:rPr dirty="0" sz="1600" spc="83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торгов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816973" y="5074667"/>
            <a:ext cx="1840207" cy="752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Предоставление</a:t>
            </a:r>
          </a:p>
          <a:p>
            <a:pPr marL="88392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600" spc="-17">
                <a:solidFill>
                  <a:srgbClr val="ed734e"/>
                </a:solidFill>
                <a:latin typeface="LKOAAB+Arial-BoldMT"/>
                <a:cs typeface="LKOAAB+Arial-BoldMT"/>
              </a:rPr>
              <a:t>услуг</a:t>
            </a:r>
            <a:r>
              <a:rPr dirty="0" sz="1600" spc="126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в</a:t>
            </a:r>
            <a:r>
              <a:rPr dirty="0" sz="1600" spc="5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рамках</a:t>
            </a:r>
          </a:p>
          <a:p>
            <a:pPr marL="116205" marR="0">
              <a:lnSpc>
                <a:spcPts val="1783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«одного</a:t>
            </a:r>
            <a:r>
              <a:rPr dirty="0" sz="1600" spc="65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окна»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962146" y="5347588"/>
            <a:ext cx="2017756" cy="4506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Аванс</a:t>
            </a:r>
            <a:r>
              <a:rPr dirty="0" sz="1400" spc="-1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по</a:t>
            </a:r>
            <a:r>
              <a:rPr dirty="0" sz="1400" spc="1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лизингу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</a:t>
            </a:r>
          </a:p>
          <a:p>
            <a:pPr marL="286511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приобретение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48658" y="5774257"/>
            <a:ext cx="133290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оборудования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184636" y="6446511"/>
            <a:ext cx="229796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3187" y="819574"/>
            <a:ext cx="655650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ПОЧЕМУ</a:t>
            </a:r>
            <a:r>
              <a:rPr dirty="0" sz="2400" spc="46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10">
                <a:solidFill>
                  <a:srgbClr val="ed734e"/>
                </a:solidFill>
                <a:latin typeface="LKOAAB+Arial-BoldMT"/>
                <a:cs typeface="LKOAAB+Arial-BoldMT"/>
              </a:rPr>
              <a:t>МИАССКИЙ</a:t>
            </a:r>
            <a:r>
              <a:rPr dirty="0" sz="2400" spc="8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15">
                <a:solidFill>
                  <a:srgbClr val="ed734e"/>
                </a:solidFill>
                <a:latin typeface="LKOAAB+Arial-BoldMT"/>
                <a:cs typeface="LKOAAB+Arial-BoldMT"/>
              </a:rPr>
              <a:t>ГОРОДСКОЙ</a:t>
            </a:r>
            <a:r>
              <a:rPr dirty="0" sz="2400" spc="8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ОКРУГ?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6802" y="1206097"/>
            <a:ext cx="4590040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7">
                <a:solidFill>
                  <a:srgbClr val="153149"/>
                </a:solidFill>
                <a:latin typeface="LKOAAB+Arial-BoldMT"/>
                <a:cs typeface="LKOAAB+Arial-BoldMT"/>
              </a:rPr>
              <a:t>Удобное</a:t>
            </a:r>
            <a:r>
              <a:rPr dirty="0" sz="2000" spc="7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логистическое</a:t>
            </a:r>
            <a:r>
              <a:rPr dirty="0" sz="2000" spc="3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 spc="-12">
                <a:solidFill>
                  <a:srgbClr val="153149"/>
                </a:solidFill>
                <a:latin typeface="LKOAAB+Arial-BoldMT"/>
                <a:cs typeface="LKOAAB+Arial-BoldMT"/>
              </a:rPr>
              <a:t>положение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6655" y="4155546"/>
            <a:ext cx="351755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254061"/>
                </a:solidFill>
                <a:latin typeface="LKOAAB+Arial-BoldMT"/>
                <a:cs typeface="LKOAAB+Arial-BoldMT"/>
              </a:rPr>
              <a:t>Миасс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364" y="4203318"/>
            <a:ext cx="2733970" cy="664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3</a:t>
            </a:r>
            <a:r>
              <a:rPr dirty="0" sz="1400" spc="3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международных</a:t>
            </a:r>
            <a:r>
              <a:rPr dirty="0" sz="1400" spc="4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аэропорта</a:t>
            </a:r>
          </a:p>
          <a:p>
            <a:pPr marL="106679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федерального</a:t>
            </a:r>
            <a:r>
              <a:rPr dirty="0" sz="1400" spc="2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значения</a:t>
            </a:r>
            <a:r>
              <a:rPr dirty="0" sz="1400" spc="41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</a:p>
          <a:p>
            <a:pPr marL="622096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радиусе</a:t>
            </a:r>
            <a:r>
              <a:rPr dirty="0" sz="1400" spc="6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350</a:t>
            </a:r>
            <a:r>
              <a:rPr dirty="0" sz="1400" spc="2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км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43521" y="4339950"/>
            <a:ext cx="351755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254061"/>
                </a:solidFill>
                <a:latin typeface="LKOAAB+Arial-BoldMT"/>
                <a:cs typeface="LKOAAB+Arial-BoldMT"/>
              </a:rPr>
              <a:t>Миасс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01314" y="4728740"/>
            <a:ext cx="1009702" cy="179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153149"/>
                </a:solidFill>
                <a:latin typeface="LKOAAB+Arial-BoldMT"/>
                <a:cs typeface="LKOAAB+Arial-BoldMT"/>
              </a:rPr>
              <a:t>Федеральная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01314" y="4881797"/>
            <a:ext cx="1856730" cy="179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153149"/>
                </a:solidFill>
                <a:latin typeface="LKOAAB+Arial-BoldMT"/>
                <a:cs typeface="LKOAAB+Arial-BoldMT"/>
              </a:rPr>
              <a:t>автомобильная</a:t>
            </a:r>
            <a:r>
              <a:rPr dirty="0" sz="1000" spc="4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000">
                <a:solidFill>
                  <a:srgbClr val="153149"/>
                </a:solidFill>
                <a:latin typeface="LKOAAB+Arial-BoldMT"/>
                <a:cs typeface="LKOAAB+Arial-BoldMT"/>
              </a:rPr>
              <a:t>трасса</a:t>
            </a:r>
            <a:r>
              <a:rPr dirty="0" sz="1000" spc="2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000" spc="28">
                <a:solidFill>
                  <a:srgbClr val="153149"/>
                </a:solidFill>
                <a:latin typeface="LKOAAB+Arial-BoldMT"/>
                <a:cs typeface="LKOAAB+Arial-BoldMT"/>
              </a:rPr>
              <a:t>М</a:t>
            </a:r>
            <a:r>
              <a:rPr dirty="0" sz="1000" b="1">
                <a:solidFill>
                  <a:srgbClr val="153149"/>
                </a:solidFill>
                <a:latin typeface="IJVFHO+Arial Bold"/>
                <a:cs typeface="IJVFHO+Arial Bold"/>
              </a:rPr>
              <a:t>-5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02856" y="4876844"/>
            <a:ext cx="1184638" cy="331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153149"/>
                </a:solidFill>
                <a:latin typeface="LKOAAB+Arial-BoldMT"/>
                <a:cs typeface="LKOAAB+Arial-BoldMT"/>
              </a:rPr>
              <a:t>Транссибирская</a:t>
            </a:r>
          </a:p>
          <a:p>
            <a:pPr marL="0" marR="0">
              <a:lnSpc>
                <a:spcPts val="1115"/>
              </a:lnSpc>
              <a:spcBef>
                <a:spcPts val="85"/>
              </a:spcBef>
              <a:spcAft>
                <a:spcPts val="0"/>
              </a:spcAft>
            </a:pPr>
            <a:r>
              <a:rPr dirty="0" sz="1000">
                <a:solidFill>
                  <a:srgbClr val="153149"/>
                </a:solidFill>
                <a:latin typeface="LKOAAB+Arial-BoldMT"/>
                <a:cs typeface="LKOAAB+Arial-BoldMT"/>
              </a:rPr>
              <a:t>магистраль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68282" y="4878114"/>
            <a:ext cx="1582032" cy="331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153149"/>
                </a:solidFill>
                <a:latin typeface="LKOAAB+Arial-BoldMT"/>
                <a:cs typeface="LKOAAB+Arial-BoldMT"/>
              </a:rPr>
              <a:t>Высокоскоростная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dirty="0" sz="1000">
                <a:solidFill>
                  <a:srgbClr val="153149"/>
                </a:solidFill>
                <a:latin typeface="LKOAAB+Arial-BoldMT"/>
                <a:cs typeface="LKOAAB+Arial-BoldMT"/>
              </a:rPr>
              <a:t>магистраль</a:t>
            </a:r>
            <a:r>
              <a:rPr dirty="0" sz="1000" spc="2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000">
                <a:solidFill>
                  <a:srgbClr val="153149"/>
                </a:solidFill>
                <a:latin typeface="LKOAAB+Arial-BoldMT"/>
                <a:cs typeface="LKOAAB+Arial-BoldMT"/>
              </a:rPr>
              <a:t>«Евразия»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34226" y="5565036"/>
            <a:ext cx="2519209" cy="752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1680</a:t>
            </a:r>
            <a:r>
              <a:rPr dirty="0" sz="1600" spc="4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км</a:t>
            </a:r>
            <a:r>
              <a:rPr dirty="0" sz="1600" spc="4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до</a:t>
            </a:r>
            <a:r>
              <a:rPr dirty="0" sz="1400" spc="4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Новосибирска</a:t>
            </a:r>
          </a:p>
          <a:p>
            <a:pPr marL="11430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324</a:t>
            </a:r>
            <a:r>
              <a:rPr dirty="0" sz="1600" spc="4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км</a:t>
            </a:r>
            <a:r>
              <a:rPr dirty="0" sz="1600" spc="4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до</a:t>
            </a:r>
            <a:r>
              <a:rPr dirty="0" sz="1400" spc="3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Уфы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1689</a:t>
            </a:r>
            <a:r>
              <a:rPr dirty="0" sz="1600" spc="4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км</a:t>
            </a:r>
            <a:r>
              <a:rPr dirty="0" sz="1600" spc="4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до</a:t>
            </a:r>
            <a:r>
              <a:rPr dirty="0" sz="1400" spc="3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Москвы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10107" y="5644717"/>
            <a:ext cx="1529206" cy="664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г.</a:t>
            </a:r>
            <a:r>
              <a:rPr dirty="0" sz="1400" spc="4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Челябинск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г.</a:t>
            </a:r>
            <a:r>
              <a:rPr dirty="0" sz="1400" spc="4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Екатеринбург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г.</a:t>
            </a:r>
            <a:r>
              <a:rPr dirty="0" sz="1400" spc="4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Уфа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04946" y="5626734"/>
            <a:ext cx="2351043" cy="664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106</a:t>
            </a:r>
            <a:r>
              <a:rPr dirty="0" sz="1400" spc="2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км</a:t>
            </a:r>
            <a:r>
              <a:rPr dirty="0" sz="1400" spc="25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до</a:t>
            </a:r>
            <a:r>
              <a:rPr dirty="0" sz="1400" spc="3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Челябинска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236</a:t>
            </a:r>
            <a:r>
              <a:rPr dirty="0" sz="1400" spc="2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км</a:t>
            </a:r>
            <a:r>
              <a:rPr dirty="0" sz="1400" spc="25">
                <a:solidFill>
                  <a:srgbClr val="153149"/>
                </a:solidFill>
                <a:highlight>
                  <a:srgbClr val="7dbded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до</a:t>
            </a:r>
            <a:r>
              <a:rPr dirty="0" sz="1400" spc="2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Магнитогорска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240</a:t>
            </a:r>
            <a:r>
              <a:rPr dirty="0" sz="1400" spc="2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км</a:t>
            </a:r>
            <a:r>
              <a:rPr dirty="0" sz="1400" spc="2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до</a:t>
            </a:r>
            <a:r>
              <a:rPr dirty="0" sz="1400" spc="2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Екатеринбурга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68510" y="5866179"/>
            <a:ext cx="2089185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3</a:t>
            </a:r>
            <a:r>
              <a:rPr dirty="0" sz="1600" spc="4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часа</a:t>
            </a:r>
            <a:r>
              <a:rPr dirty="0" sz="1600" spc="5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до</a:t>
            </a:r>
            <a:r>
              <a:rPr dirty="0" sz="1400" spc="3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Казахстана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84636" y="6446511"/>
            <a:ext cx="229796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3187" y="819574"/>
            <a:ext cx="655650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ПОЧЕМУ</a:t>
            </a:r>
            <a:r>
              <a:rPr dirty="0" sz="2400" spc="46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10">
                <a:solidFill>
                  <a:srgbClr val="ed734e"/>
                </a:solidFill>
                <a:latin typeface="LKOAAB+Arial-BoldMT"/>
                <a:cs typeface="LKOAAB+Arial-BoldMT"/>
              </a:rPr>
              <a:t>МИАССКИЙ</a:t>
            </a:r>
            <a:r>
              <a:rPr dirty="0" sz="2400" spc="8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15">
                <a:solidFill>
                  <a:srgbClr val="ed734e"/>
                </a:solidFill>
                <a:latin typeface="LKOAAB+Arial-BoldMT"/>
                <a:cs typeface="LKOAAB+Arial-BoldMT"/>
              </a:rPr>
              <a:t>ГОРОДСКОЙ</a:t>
            </a:r>
            <a:r>
              <a:rPr dirty="0" sz="2400" spc="8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ОКРУГ?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26280" y="1220194"/>
            <a:ext cx="3342978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Человеческий</a:t>
            </a:r>
            <a:r>
              <a:rPr dirty="0" sz="2000" spc="1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потенциал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9926" y="1717612"/>
            <a:ext cx="188034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161,</a:t>
            </a:r>
            <a:r>
              <a:rPr dirty="0" sz="1800" spc="5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1</a:t>
            </a:r>
            <a:r>
              <a:rPr dirty="0" sz="1800" spc="50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1">
                <a:solidFill>
                  <a:srgbClr val="000000"/>
                </a:solidFill>
                <a:latin typeface="LKOAAB+Arial-BoldMT"/>
                <a:cs typeface="LKOAAB+Arial-BoldMT"/>
              </a:rPr>
              <a:t>тыс.</a:t>
            </a:r>
            <a:r>
              <a:rPr dirty="0" sz="1800" spc="103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чел.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7753" y="1713929"/>
            <a:ext cx="40667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IJVFHO+Arial Bold"/>
                <a:cs typeface="IJVFHO+Arial Bold"/>
              </a:rPr>
              <a:t>29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08064" y="1717612"/>
            <a:ext cx="175301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75,</a:t>
            </a:r>
            <a:r>
              <a:rPr dirty="0" sz="1800" spc="61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3</a:t>
            </a:r>
            <a:r>
              <a:rPr dirty="0" sz="1800" spc="50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тыс.</a:t>
            </a:r>
            <a:r>
              <a:rPr dirty="0" sz="1800" spc="10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2">
                <a:solidFill>
                  <a:srgbClr val="000000"/>
                </a:solidFill>
                <a:latin typeface="LKOAAB+Arial-BoldMT"/>
                <a:cs typeface="LKOAAB+Arial-BoldMT"/>
              </a:rPr>
              <a:t>руб.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36836" y="1717612"/>
            <a:ext cx="80058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IJVFHO+Arial Bold"/>
                <a:cs typeface="IJVFHO+Arial Bold"/>
              </a:rPr>
              <a:t>0,55%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0658" y="2066924"/>
            <a:ext cx="228148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численность</a:t>
            </a:r>
            <a:r>
              <a:rPr dirty="0" sz="1400" spc="2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населения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24351" y="2059685"/>
            <a:ext cx="1985361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населённых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пунктов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93764" y="2066924"/>
            <a:ext cx="1959327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среднемесячная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З/П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75420" y="2066924"/>
            <a:ext cx="2120921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уровень</a:t>
            </a:r>
            <a:r>
              <a:rPr dirty="0" sz="1400" spc="8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безработицы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30340" y="2737676"/>
            <a:ext cx="2155106" cy="1116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3</a:t>
            </a:r>
            <a:r>
              <a:rPr dirty="0" sz="1800" spc="55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филиала</a:t>
            </a:r>
            <a:r>
              <a:rPr dirty="0" sz="1800" spc="10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вузов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37</a:t>
            </a:r>
            <a:r>
              <a:rPr dirty="0" sz="1800" spc="4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 spc="-11">
                <a:solidFill>
                  <a:srgbClr val="153149"/>
                </a:solidFill>
                <a:latin typeface="LKOAAB+Arial-BoldMT"/>
                <a:cs typeface="LKOAAB+Arial-BoldMT"/>
              </a:rPr>
              <a:t>школ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6</a:t>
            </a:r>
            <a:r>
              <a:rPr dirty="0" sz="1800" spc="5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колледжей</a:t>
            </a:r>
            <a:r>
              <a:rPr dirty="0" sz="1800" spc="4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и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1800">
                <a:solidFill>
                  <a:srgbClr val="153149"/>
                </a:solidFill>
                <a:latin typeface="LKOAAB+Arial-BoldMT"/>
                <a:cs typeface="LKOAAB+Arial-BoldMT"/>
              </a:rPr>
              <a:t>профучилищ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44940" y="2932937"/>
            <a:ext cx="1783516" cy="6642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79%</a:t>
            </a:r>
            <a:r>
              <a:rPr dirty="0" sz="1400" spc="41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выпускников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устраиваются</a:t>
            </a:r>
            <a:r>
              <a:rPr dirty="0" sz="1400" spc="8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по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специальности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14851" y="3008672"/>
            <a:ext cx="1631753" cy="29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25</a:t>
            </a:r>
            <a:r>
              <a:rPr dirty="0" sz="1800" spc="44">
                <a:solidFill>
                  <a:srgbClr val="000000"/>
                </a:solidFill>
                <a:latin typeface="LKOAAB+Arial-BoldMT"/>
                <a:cs typeface="LKOAAB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KOAAB+Arial-BoldMT"/>
                <a:cs typeface="LKOAAB+Arial-BoldMT"/>
              </a:rPr>
              <a:t>студентов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42995" y="3354428"/>
            <a:ext cx="2348472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на</a:t>
            </a:r>
            <a:r>
              <a:rPr dirty="0" sz="1400" spc="3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1000</a:t>
            </a:r>
            <a:r>
              <a:rPr dirty="0" sz="1400" spc="1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жителей</a:t>
            </a:r>
            <a:r>
              <a:rPr dirty="0" sz="1400" spc="3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153149"/>
                </a:solidFill>
                <a:latin typeface="LKOAAB+Arial-BoldMT"/>
                <a:cs typeface="LKOAAB+Arial-BoldMT"/>
              </a:rPr>
              <a:t>региона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21353" y="3984984"/>
            <a:ext cx="4950574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5">
                <a:solidFill>
                  <a:srgbClr val="153149"/>
                </a:solidFill>
                <a:latin typeface="LKOAAB+Arial-BoldMT"/>
                <a:cs typeface="LKOAAB+Arial-BoldMT"/>
              </a:rPr>
              <a:t>Комфортное</a:t>
            </a:r>
            <a:r>
              <a:rPr dirty="0" sz="2000" spc="10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пространство</a:t>
            </a:r>
            <a:r>
              <a:rPr dirty="0" sz="2000" spc="9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для</a:t>
            </a:r>
            <a:r>
              <a:rPr dirty="0" sz="2000" spc="4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жизни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73854" y="4347463"/>
            <a:ext cx="2910705" cy="131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1248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К</a:t>
            </a:r>
            <a:r>
              <a:rPr dirty="0" sz="1400" spc="-319">
                <a:solidFill>
                  <a:srgbClr val="ffffff"/>
                </a:solidFill>
                <a:latin typeface="LKOAAB+Arial-BoldMT"/>
                <a:cs typeface="LKOAAB+Arial-BoldMT"/>
              </a:rPr>
              <a:t> </a:t>
            </a:r>
            <a:r>
              <a:rPr dirty="0" sz="1400" spc="-43">
                <a:solidFill>
                  <a:srgbClr val="ffffff"/>
                </a:solidFill>
                <a:latin typeface="LKOAAB+Arial-BoldMT"/>
                <a:cs typeface="LKOAAB+Arial-BoldMT"/>
              </a:rPr>
              <a:t>УЛЬТУРА</a:t>
            </a:r>
          </a:p>
          <a:p>
            <a:pPr marL="0" marR="0">
              <a:lnSpc>
                <a:spcPts val="1568"/>
              </a:lnSpc>
              <a:spcBef>
                <a:spcPts val="152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11</a:t>
            </a:r>
            <a:r>
              <a:rPr dirty="0" sz="1400" spc="-1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учреждений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культуры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4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школы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искусств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4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музея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Виртуальный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концертный</a:t>
            </a:r>
            <a:r>
              <a:rPr dirty="0" sz="1400" spc="-3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зал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Модельная</a:t>
            </a:r>
            <a:r>
              <a:rPr dirty="0" sz="1400" spc="-3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библиотека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80897" y="4522723"/>
            <a:ext cx="203516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6">
                <a:solidFill>
                  <a:srgbClr val="ffffff"/>
                </a:solidFill>
                <a:latin typeface="LKOAAB+Arial-BoldMT"/>
                <a:cs typeface="LKOAAB+Arial-BoldMT"/>
              </a:rPr>
              <a:t>ЗДРАВООХРАНЕНИЕ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923018" y="4522723"/>
            <a:ext cx="77586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LKOAAB+Arial-BoldMT"/>
                <a:cs typeface="LKOAAB+Arial-BoldMT"/>
              </a:rPr>
              <a:t>СПОРТ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4000" y="4758308"/>
            <a:ext cx="2632191" cy="664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8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спортивных</a:t>
            </a:r>
            <a:r>
              <a:rPr dirty="0" sz="1400" spc="-1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школ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385</a:t>
            </a:r>
            <a:r>
              <a:rPr dirty="0" sz="1400" spc="-1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спортивных</a:t>
            </a:r>
            <a:r>
              <a:rPr dirty="0" sz="1400" spc="-1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площадок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2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площадки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ГТО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9346" y="4783073"/>
            <a:ext cx="2800807" cy="664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3</a:t>
            </a:r>
            <a:r>
              <a:rPr dirty="0" sz="1400" spc="39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городских</a:t>
            </a:r>
            <a:r>
              <a:rPr dirty="0" sz="1400" spc="-3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больницы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1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детская</a:t>
            </a:r>
            <a:r>
              <a:rPr dirty="0" sz="1400" spc="-38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больница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Современное</a:t>
            </a:r>
            <a:r>
              <a:rPr dirty="0" sz="1400" spc="-29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оборудование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184636" y="6446511"/>
            <a:ext cx="229796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3187" y="789602"/>
            <a:ext cx="655650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ПОЧЕМУ</a:t>
            </a:r>
            <a:r>
              <a:rPr dirty="0" sz="2400" spc="46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10">
                <a:solidFill>
                  <a:srgbClr val="ed734e"/>
                </a:solidFill>
                <a:latin typeface="LKOAAB+Arial-BoldMT"/>
                <a:cs typeface="LKOAAB+Arial-BoldMT"/>
              </a:rPr>
              <a:t>МИАССКИЙ</a:t>
            </a:r>
            <a:r>
              <a:rPr dirty="0" sz="2400" spc="84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15">
                <a:solidFill>
                  <a:srgbClr val="ed734e"/>
                </a:solidFill>
                <a:latin typeface="LKOAAB+Arial-BoldMT"/>
                <a:cs typeface="LKOAAB+Arial-BoldMT"/>
              </a:rPr>
              <a:t>ГОРОДСКОЙ</a:t>
            </a:r>
            <a:r>
              <a:rPr dirty="0" sz="2400" spc="8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ОКРУГ?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7512" y="1220194"/>
            <a:ext cx="3438417" cy="322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2">
                <a:solidFill>
                  <a:srgbClr val="153149"/>
                </a:solidFill>
                <a:latin typeface="LKOAAB+Arial-BoldMT"/>
                <a:cs typeface="LKOAAB+Arial-BoldMT"/>
              </a:rPr>
              <a:t>Туристический</a:t>
            </a:r>
            <a:r>
              <a:rPr dirty="0" sz="2000" spc="5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потенциал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94199" y="3301364"/>
            <a:ext cx="2577390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ГОРНОЛЫЖНЫЕ</a:t>
            </a:r>
            <a:r>
              <a:rPr dirty="0" sz="1400" spc="78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КУРОРТЫ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1795" y="3339210"/>
            <a:ext cx="2266375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СОВРЕМЕННЫЕ</a:t>
            </a:r>
            <a:r>
              <a:rPr dirty="0" sz="1400" spc="25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ОТЕЛИ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54212" y="3394709"/>
            <a:ext cx="236662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6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КУЛЬТУРНОЕ</a:t>
            </a:r>
            <a:r>
              <a:rPr dirty="0" sz="1400" spc="48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 </a:t>
            </a:r>
            <a:r>
              <a:rPr dirty="0" sz="1400" spc="-14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НАСЛЕДИЕ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84376" y="5758103"/>
            <a:ext cx="2600948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ПРОМЫШЛЕННЫЙ</a:t>
            </a:r>
            <a:r>
              <a:rPr dirty="0" sz="1400" spc="-8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ТУРИЗМ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84166" y="5752036"/>
            <a:ext cx="2422391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ТУРИСТИЧЕСКИЕ</a:t>
            </a:r>
            <a:r>
              <a:rPr dirty="0" sz="1400" spc="57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ТРОПЫ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66506" y="5832779"/>
            <a:ext cx="2945550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СОБЫТИЙНЫЕ</a:t>
            </a:r>
            <a:r>
              <a:rPr dirty="0" sz="1400" spc="48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 </a:t>
            </a:r>
            <a:r>
              <a:rPr dirty="0" sz="1400">
                <a:solidFill>
                  <a:srgbClr val="ffffff"/>
                </a:solidFill>
                <a:highlight>
                  <a:srgbClr val="ed734e"/>
                </a:highlight>
                <a:latin typeface="LKOAAB+Arial-BoldMT"/>
                <a:cs typeface="LKOAAB+Arial-BoldMT"/>
              </a:rPr>
              <a:t>МЕРОПРИЯТИЯ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84636" y="6401096"/>
            <a:ext cx="229796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EFGPE+Calibri"/>
                <a:cs typeface="OEFGPE+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12057" y="819574"/>
            <a:ext cx="4320968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">
                <a:solidFill>
                  <a:srgbClr val="ed734e"/>
                </a:solidFill>
                <a:latin typeface="LKOAAB+Arial-BoldMT"/>
                <a:cs typeface="LKOAAB+Arial-BoldMT"/>
              </a:rPr>
              <a:t>МИАСС</a:t>
            </a:r>
            <a:r>
              <a:rPr dirty="0" sz="2400" spc="9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b="1">
                <a:solidFill>
                  <a:srgbClr val="ed734e"/>
                </a:solidFill>
                <a:latin typeface="IJVFHO+Arial Bold"/>
                <a:cs typeface="IJVFHO+Arial Bold"/>
              </a:rPr>
              <a:t>-</a:t>
            </a:r>
            <a:r>
              <a:rPr dirty="0" sz="2400" b="1">
                <a:solidFill>
                  <a:srgbClr val="ed734e"/>
                </a:solidFill>
                <a:latin typeface="IJVFHO+Arial Bold"/>
                <a:cs typeface="IJVFHO+Arial Bold"/>
              </a:rPr>
              <a:t> </a:t>
            </a: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ОПОРНЫЙ</a:t>
            </a:r>
            <a:r>
              <a:rPr dirty="0" sz="2400" spc="4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27">
                <a:solidFill>
                  <a:srgbClr val="ed734e"/>
                </a:solidFill>
                <a:latin typeface="LKOAAB+Arial-BoldMT"/>
                <a:cs typeface="LKOAAB+Arial-BoldMT"/>
              </a:rPr>
              <a:t>ГОРОД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8504" y="4034686"/>
            <a:ext cx="7326226" cy="508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Президент</a:t>
            </a:r>
            <a:r>
              <a:rPr dirty="0" sz="1600" spc="7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РФ</a:t>
            </a:r>
            <a:r>
              <a:rPr dirty="0" sz="1600" spc="3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В.В.</a:t>
            </a:r>
            <a:r>
              <a:rPr dirty="0" sz="1600" spc="5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 spc="-13">
                <a:solidFill>
                  <a:srgbClr val="153149"/>
                </a:solidFill>
                <a:latin typeface="LKOAAB+Arial-BoldMT"/>
                <a:cs typeface="LKOAAB+Arial-BoldMT"/>
              </a:rPr>
              <a:t>Путин</a:t>
            </a:r>
            <a:r>
              <a:rPr dirty="0" sz="1600" spc="12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5</a:t>
            </a:r>
            <a:r>
              <a:rPr dirty="0" sz="1600" spc="4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апреля</a:t>
            </a:r>
            <a:r>
              <a:rPr dirty="0" sz="1600" spc="7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2024</a:t>
            </a:r>
            <a:r>
              <a:rPr dirty="0" sz="1600" spc="4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утвердил</a:t>
            </a:r>
            <a:r>
              <a:rPr dirty="0" sz="1600" spc="11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перечень</a:t>
            </a:r>
            <a:r>
              <a:rPr dirty="0" sz="1600" spc="5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поручений</a:t>
            </a:r>
          </a:p>
          <a:p>
            <a:pPr marL="42672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по</a:t>
            </a:r>
            <a:r>
              <a:rPr dirty="0" sz="1600" spc="4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итогам</a:t>
            </a:r>
            <a:r>
              <a:rPr dirty="0" sz="1600" spc="8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рабочей</a:t>
            </a:r>
            <a:r>
              <a:rPr dirty="0" sz="1600" spc="5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поездки</a:t>
            </a:r>
            <a:r>
              <a:rPr dirty="0" sz="1600" spc="7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  <a:r>
              <a:rPr dirty="0" sz="1600" spc="5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Свердловскую</a:t>
            </a:r>
            <a:r>
              <a:rPr dirty="0" sz="1600" spc="9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и</a:t>
            </a:r>
            <a:r>
              <a:rPr dirty="0" sz="1600" spc="5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Челябинскую</a:t>
            </a:r>
            <a:r>
              <a:rPr dirty="0" sz="1600" spc="10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области: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1560" y="4766460"/>
            <a:ext cx="10241763" cy="1483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4672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«правительству</a:t>
            </a:r>
            <a:r>
              <a:rPr dirty="0" sz="1600" spc="10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Российской</a:t>
            </a:r>
            <a:r>
              <a:rPr dirty="0" sz="1600" spc="5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Федерации</a:t>
            </a:r>
            <a:r>
              <a:rPr dirty="0" sz="1600" spc="5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подготовить</a:t>
            </a:r>
            <a:r>
              <a:rPr dirty="0" sz="1600" spc="10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совместно</a:t>
            </a:r>
            <a:r>
              <a:rPr dirty="0" sz="1600" spc="8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с</a:t>
            </a:r>
            <a:r>
              <a:rPr dirty="0" sz="1600" spc="5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правительством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Челябинской</a:t>
            </a:r>
            <a:r>
              <a:rPr dirty="0" sz="1600" spc="8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области</a:t>
            </a:r>
            <a:r>
              <a:rPr dirty="0" sz="1600" spc="52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и</a:t>
            </a:r>
            <a:r>
              <a:rPr dirty="0" sz="1600" spc="5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представить</a:t>
            </a:r>
            <a:r>
              <a:rPr dirty="0" sz="1600" spc="12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предложения</a:t>
            </a:r>
            <a:r>
              <a:rPr dirty="0" sz="1600" spc="8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благоустройству</a:t>
            </a:r>
            <a:r>
              <a:rPr dirty="0" sz="1600" spc="10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Миасского</a:t>
            </a:r>
            <a:r>
              <a:rPr dirty="0" sz="1600" spc="5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городского</a:t>
            </a:r>
            <a:r>
              <a:rPr dirty="0" sz="1600" spc="6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округа,</a:t>
            </a:r>
          </a:p>
          <a:p>
            <a:pPr marL="621791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развитию</a:t>
            </a:r>
            <a:r>
              <a:rPr dirty="0" sz="1600" spc="8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его</a:t>
            </a:r>
            <a:r>
              <a:rPr dirty="0" sz="1600" spc="5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транспортной,</a:t>
            </a:r>
            <a:r>
              <a:rPr dirty="0" sz="1600" spc="10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инженерной</a:t>
            </a:r>
            <a:r>
              <a:rPr dirty="0" sz="1600" spc="8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и</a:t>
            </a:r>
            <a:r>
              <a:rPr dirty="0" sz="1600" spc="5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социальной</a:t>
            </a:r>
            <a:r>
              <a:rPr dirty="0" sz="1600" spc="8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инфраструктуры</a:t>
            </a:r>
            <a:r>
              <a:rPr dirty="0" sz="1600" spc="11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и</a:t>
            </a:r>
            <a:r>
              <a:rPr dirty="0" sz="1600" spc="4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включению</a:t>
            </a:r>
          </a:p>
          <a:p>
            <a:pPr marL="89001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  <a:r>
              <a:rPr dirty="0" sz="1600" spc="5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установленном</a:t>
            </a:r>
            <a:r>
              <a:rPr dirty="0" sz="1600" spc="112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порядке</a:t>
            </a:r>
            <a:r>
              <a:rPr dirty="0" sz="1600" spc="5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этого</a:t>
            </a:r>
            <a:r>
              <a:rPr dirty="0" sz="1600" spc="9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 spc="-10">
                <a:solidFill>
                  <a:srgbClr val="153149"/>
                </a:solidFill>
                <a:latin typeface="LKOAAB+Arial-BoldMT"/>
                <a:cs typeface="LKOAAB+Arial-BoldMT"/>
              </a:rPr>
              <a:t>округа</a:t>
            </a:r>
            <a:r>
              <a:rPr dirty="0" sz="1600" spc="8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  <a:r>
              <a:rPr dirty="0" sz="1600" spc="5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перечень</a:t>
            </a:r>
            <a:r>
              <a:rPr dirty="0" sz="1600" spc="7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опорных</a:t>
            </a:r>
            <a:r>
              <a:rPr dirty="0" sz="1600" spc="5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населенных</a:t>
            </a:r>
            <a:r>
              <a:rPr dirty="0" sz="1600" spc="5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 spc="-10">
                <a:solidFill>
                  <a:srgbClr val="153149"/>
                </a:solidFill>
                <a:latin typeface="LKOAAB+Arial-BoldMT"/>
                <a:cs typeface="LKOAAB+Arial-BoldMT"/>
              </a:rPr>
              <a:t>пунктов,</a:t>
            </a:r>
          </a:p>
          <a:p>
            <a:pPr marL="722375" marR="0">
              <a:lnSpc>
                <a:spcPts val="1783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определив</a:t>
            </a:r>
            <a:r>
              <a:rPr dirty="0" sz="1600" spc="71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источники</a:t>
            </a:r>
            <a:r>
              <a:rPr dirty="0" sz="1600" spc="9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финансирования</a:t>
            </a:r>
            <a:r>
              <a:rPr dirty="0" sz="1600" spc="8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соответствующих</a:t>
            </a:r>
            <a:r>
              <a:rPr dirty="0" sz="1600" spc="11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мероприятий,</a:t>
            </a:r>
            <a:r>
              <a:rPr dirty="0" sz="1600" spc="10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  <a:r>
              <a:rPr dirty="0" sz="1600" spc="5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том</a:t>
            </a:r>
            <a:r>
              <a:rPr dirty="0" sz="1600" spc="77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числе</a:t>
            </a:r>
          </a:p>
          <a:p>
            <a:pPr marL="303275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предусмотрев</a:t>
            </a:r>
            <a:r>
              <a:rPr dirty="0" sz="1600" spc="12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их</a:t>
            </a:r>
            <a:r>
              <a:rPr dirty="0" sz="1600" spc="4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реализацию</a:t>
            </a:r>
            <a:r>
              <a:rPr dirty="0" sz="1600" spc="7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в</a:t>
            </a:r>
            <a:r>
              <a:rPr dirty="0" sz="1600" spc="54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рамках</a:t>
            </a:r>
            <a:r>
              <a:rPr dirty="0" sz="1600" spc="5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программы</a:t>
            </a:r>
            <a:r>
              <a:rPr dirty="0" sz="1600" spc="9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развития</a:t>
            </a:r>
            <a:r>
              <a:rPr dirty="0" sz="1600" spc="9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опорных</a:t>
            </a:r>
            <a:r>
              <a:rPr dirty="0" sz="1600" spc="60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населенных</a:t>
            </a:r>
            <a:r>
              <a:rPr dirty="0" sz="1600" spc="59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153149"/>
                </a:solidFill>
                <a:latin typeface="LKOAAB+Arial-BoldMT"/>
                <a:cs typeface="LKOAAB+Arial-BoldMT"/>
              </a:rPr>
              <a:t>пунктов».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4636" y="6446511"/>
            <a:ext cx="229796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85872" y="819574"/>
            <a:ext cx="6822926" cy="723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26566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">
                <a:solidFill>
                  <a:srgbClr val="ed734e"/>
                </a:solidFill>
                <a:latin typeface="LKOAAB+Arial-BoldMT"/>
                <a:cs typeface="LKOAAB+Arial-BoldMT"/>
              </a:rPr>
              <a:t>МИАСС</a:t>
            </a:r>
            <a:r>
              <a:rPr dirty="0" sz="2400" spc="9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b="1">
                <a:solidFill>
                  <a:srgbClr val="ed734e"/>
                </a:solidFill>
                <a:latin typeface="IJVFHO+Arial Bold"/>
                <a:cs typeface="IJVFHO+Arial Bold"/>
              </a:rPr>
              <a:t>-</a:t>
            </a:r>
            <a:r>
              <a:rPr dirty="0" sz="2400" b="1">
                <a:solidFill>
                  <a:srgbClr val="ed734e"/>
                </a:solidFill>
                <a:latin typeface="IJVFHO+Arial Bold"/>
                <a:cs typeface="IJVFHO+Arial Bold"/>
              </a:rPr>
              <a:t> </a:t>
            </a:r>
            <a:r>
              <a:rPr dirty="0" sz="2400">
                <a:solidFill>
                  <a:srgbClr val="ed734e"/>
                </a:solidFill>
                <a:latin typeface="LKOAAB+Arial-BoldMT"/>
                <a:cs typeface="LKOAAB+Arial-BoldMT"/>
              </a:rPr>
              <a:t>ОПОРНЫЙ</a:t>
            </a:r>
            <a:r>
              <a:rPr dirty="0" sz="2400" spc="51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2400" spc="-26">
                <a:solidFill>
                  <a:srgbClr val="ed734e"/>
                </a:solidFill>
                <a:latin typeface="LKOAAB+Arial-BoldMT"/>
                <a:cs typeface="LKOAAB+Arial-BoldMT"/>
              </a:rPr>
              <a:t>ГОРОД</a:t>
            </a:r>
          </a:p>
          <a:p>
            <a:pPr marL="0" marR="0">
              <a:lnSpc>
                <a:spcPts val="2238"/>
              </a:lnSpc>
              <a:spcBef>
                <a:spcPts val="473"/>
              </a:spcBef>
              <a:spcAft>
                <a:spcPts val="0"/>
              </a:spcAft>
            </a:pP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Ключевые</a:t>
            </a:r>
            <a:r>
              <a:rPr dirty="0" sz="2000" spc="36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направления</a:t>
            </a:r>
            <a:r>
              <a:rPr dirty="0" sz="2000" spc="13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развития</a:t>
            </a:r>
            <a:r>
              <a:rPr dirty="0" sz="2000" spc="38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и</a:t>
            </a:r>
            <a:r>
              <a:rPr dirty="0" sz="2000" spc="45">
                <a:solidFill>
                  <a:srgbClr val="153149"/>
                </a:solidFill>
                <a:latin typeface="LKOAAB+Arial-BoldMT"/>
                <a:cs typeface="LKOAAB+Arial-BoldMT"/>
              </a:rPr>
              <a:t> </a:t>
            </a:r>
            <a:r>
              <a:rPr dirty="0" sz="2000">
                <a:solidFill>
                  <a:srgbClr val="153149"/>
                </a:solidFill>
                <a:latin typeface="LKOAAB+Arial-BoldMT"/>
                <a:cs typeface="LKOAAB+Arial-BoldMT"/>
              </a:rPr>
              <a:t>инвестирования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8517" y="3952390"/>
            <a:ext cx="1789105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Город</a:t>
            </a:r>
            <a:r>
              <a:rPr dirty="0" sz="1600" spc="73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 spc="-12">
                <a:solidFill>
                  <a:srgbClr val="ed734e"/>
                </a:solidFill>
                <a:latin typeface="LKOAAB+Arial-BoldMT"/>
                <a:cs typeface="LKOAAB+Arial-BoldMT"/>
              </a:rPr>
              <a:t>будущего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46743" y="3952390"/>
            <a:ext cx="2722888" cy="752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388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Развитие</a:t>
            </a:r>
            <a:r>
              <a:rPr dirty="0" sz="1600" spc="82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транспортной,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инженерной,</a:t>
            </a:r>
            <a:r>
              <a:rPr dirty="0" sz="1600" spc="83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социальной</a:t>
            </a:r>
          </a:p>
          <a:p>
            <a:pPr marL="426719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инфраструктуры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41853" y="3987442"/>
            <a:ext cx="2959652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Туризм</a:t>
            </a:r>
            <a:r>
              <a:rPr dirty="0" sz="1600" spc="117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как</a:t>
            </a:r>
            <a:r>
              <a:rPr dirty="0" sz="1600" spc="493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новый</a:t>
            </a:r>
            <a:r>
              <a:rPr dirty="0" sz="1600" spc="56">
                <a:solidFill>
                  <a:srgbClr val="ed734e"/>
                </a:solidFill>
                <a:latin typeface="LKOAAB+Arial-BoldMT"/>
                <a:cs typeface="LKOAAB+Arial-BoldMT"/>
              </a:rPr>
              <a:t> </a:t>
            </a: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драйвер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69354" y="4013328"/>
            <a:ext cx="1906121" cy="264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Диверсификация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2432" y="4247260"/>
            <a:ext cx="1689004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9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Строительство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39745" y="4231282"/>
            <a:ext cx="3057182" cy="6953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9748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развития</a:t>
            </a:r>
          </a:p>
          <a:p>
            <a:pPr marL="0" marR="0">
              <a:lnSpc>
                <a:spcPts val="1568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8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Развитие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исторической</a:t>
            </a:r>
            <a:r>
              <a:rPr dirty="0" sz="1400" spc="-3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части</a:t>
            </a:r>
            <a:r>
              <a:rPr dirty="0" sz="1400" spc="-2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г.</a:t>
            </a:r>
          </a:p>
          <a:p>
            <a:pPr marL="286892" marR="0">
              <a:lnSpc>
                <a:spcPts val="1571"/>
              </a:lnSpc>
              <a:spcBef>
                <a:spcPts val="109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Миасс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«Старгород»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04888" y="4257698"/>
            <a:ext cx="1236426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d734e"/>
                </a:solidFill>
                <a:latin typeface="LKOAAB+Arial-BoldMT"/>
                <a:cs typeface="LKOAAB+Arial-BoldMT"/>
              </a:rPr>
              <a:t>экономики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2432" y="4460620"/>
            <a:ext cx="4998408" cy="679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816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многоквартирных</a:t>
            </a:r>
            <a:r>
              <a:rPr dirty="0" sz="1400" spc="-35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жилых</a:t>
            </a:r>
          </a:p>
          <a:p>
            <a:pPr marL="286816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комплексов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9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Развитие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градообразующих</a:t>
            </a:r>
            <a:r>
              <a:rPr dirty="0" sz="1400" spc="932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80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Развитие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оз.</a:t>
            </a:r>
            <a:r>
              <a:rPr dirty="0" sz="1400" spc="-2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Тургояк,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28918" y="4502276"/>
            <a:ext cx="2666824" cy="664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Экопромышленный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парк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Индустриальный</a:t>
            </a:r>
            <a:r>
              <a:rPr dirty="0" sz="1400" spc="-13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парк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Создания</a:t>
            </a:r>
            <a:r>
              <a:rPr dirty="0" sz="1400" spc="-24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инфраструктуры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511538" y="4768468"/>
            <a:ext cx="1574511" cy="664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Школы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Детские</a:t>
            </a:r>
            <a:r>
              <a:rPr dirty="0" sz="1400" spc="-17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сады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Больницы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9249" y="5100424"/>
            <a:ext cx="1225908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предприятий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26638" y="5116194"/>
            <a:ext cx="2521400" cy="450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круглогодичных</a:t>
            </a:r>
            <a:r>
              <a:rPr dirty="0" sz="1400" spc="-11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термальных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курортов,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набережных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511538" y="5408548"/>
            <a:ext cx="221142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b9499"/>
                </a:solidFill>
                <a:latin typeface="TLMKFW+ArialMT"/>
                <a:cs typeface="TLMKFW+ArialMT"/>
              </a:rPr>
              <a:t>•</a:t>
            </a:r>
            <a:r>
              <a:rPr dirty="0" sz="1400" spc="1377">
                <a:solidFill>
                  <a:srgbClr val="2b949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Спортивные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 </a:t>
            </a:r>
            <a:r>
              <a:rPr dirty="0" sz="1400">
                <a:solidFill>
                  <a:srgbClr val="153149"/>
                </a:solidFill>
                <a:latin typeface="TLMKFW+ArialMT"/>
                <a:cs typeface="TLMKFW+ArialMT"/>
              </a:rPr>
              <a:t>объекты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184636" y="6446511"/>
            <a:ext cx="229796" cy="2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OEFGPE+Calibri"/>
                <a:cs typeface="OEFGPE+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Мой Бизнес</dc:creator>
  <cp:lastModifiedBy>Мой Бизнес</cp:lastModifiedBy>
  <cp:revision>1</cp:revision>
  <dcterms:modified xsi:type="dcterms:W3CDTF">2024-08-23T16:27:31+05:00</dcterms:modified>
</cp:coreProperties>
</file>